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Lst>
  <p:notesMasterIdLst>
    <p:notesMasterId r:id="rId30"/>
  </p:notesMasterIdLst>
  <p:handoutMasterIdLst>
    <p:handoutMasterId r:id="rId31"/>
  </p:handout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x="9144000" cy="5143500" type="screen16x9"/>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5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58C5777-ADB2-470E-B980-F8A2BCD553D1}"/>
              </a:ext>
            </a:extLst>
          </p:cNvPr>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A10CF9C-6ED2-424A-9FF1-62E59C60515E}"/>
              </a:ext>
            </a:extLst>
          </p:cNvPr>
          <p:cNvSpPr>
            <a:spLocks noGrp="1"/>
          </p:cNvSpPr>
          <p:nvPr>
            <p:ph type="dt" sz="quarter" idx="1"/>
          </p:nvPr>
        </p:nvSpPr>
        <p:spPr>
          <a:xfrm>
            <a:off x="4402138" y="0"/>
            <a:ext cx="3368675" cy="504825"/>
          </a:xfrm>
          <a:prstGeom prst="rect">
            <a:avLst/>
          </a:prstGeom>
        </p:spPr>
        <p:txBody>
          <a:bodyPr vert="horz" lIns="91440" tIns="45720" rIns="91440" bIns="45720" rtlCol="0"/>
          <a:lstStyle>
            <a:lvl1pPr algn="r">
              <a:defRPr sz="1200"/>
            </a:lvl1pPr>
          </a:lstStyle>
          <a:p>
            <a:fld id="{B3542288-FFE9-458C-863D-2AE9BBF140BF}" type="datetimeFigureOut">
              <a:rPr lang="en-US" smtClean="0"/>
              <a:t>3/10/2022</a:t>
            </a:fld>
            <a:endParaRPr lang="en-US"/>
          </a:p>
        </p:txBody>
      </p:sp>
      <p:sp>
        <p:nvSpPr>
          <p:cNvPr id="4" name="Footer Placeholder 3">
            <a:extLst>
              <a:ext uri="{FF2B5EF4-FFF2-40B4-BE49-F238E27FC236}">
                <a16:creationId xmlns:a16="http://schemas.microsoft.com/office/drawing/2014/main" id="{C4EE4FB7-1D58-4261-92E3-788CC935A6A4}"/>
              </a:ext>
            </a:extLst>
          </p:cNvPr>
          <p:cNvSpPr>
            <a:spLocks noGrp="1"/>
          </p:cNvSpPr>
          <p:nvPr>
            <p:ph type="ftr" sz="quarter" idx="2"/>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B5A385B-874A-4C15-9263-4BAE7E82A9C6}"/>
              </a:ext>
            </a:extLst>
          </p:cNvPr>
          <p:cNvSpPr>
            <a:spLocks noGrp="1"/>
          </p:cNvSpPr>
          <p:nvPr>
            <p:ph type="sldNum" sz="quarter" idx="3"/>
          </p:nvPr>
        </p:nvSpPr>
        <p:spPr>
          <a:xfrm>
            <a:off x="4402138" y="9553575"/>
            <a:ext cx="3368675" cy="504825"/>
          </a:xfrm>
          <a:prstGeom prst="rect">
            <a:avLst/>
          </a:prstGeom>
        </p:spPr>
        <p:txBody>
          <a:bodyPr vert="horz" lIns="91440" tIns="45720" rIns="91440" bIns="45720" rtlCol="0" anchor="b"/>
          <a:lstStyle>
            <a:lvl1pPr algn="r">
              <a:defRPr sz="1200"/>
            </a:lvl1pPr>
          </a:lstStyle>
          <a:p>
            <a:fld id="{6E7B1A9A-274D-43EE-BB45-3535100101CB}" type="slidenum">
              <a:rPr lang="en-US" smtClean="0"/>
              <a:t>‹#›</a:t>
            </a:fld>
            <a:endParaRPr lang="en-US"/>
          </a:p>
        </p:txBody>
      </p:sp>
    </p:spTree>
    <p:extLst>
      <p:ext uri="{BB962C8B-B14F-4D97-AF65-F5344CB8AC3E}">
        <p14:creationId xmlns:p14="http://schemas.microsoft.com/office/powerpoint/2010/main" val="202934453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ED21B671-F8C3-4D2B-A83C-45484A691858}" type="datetimeFigureOut">
              <a:rPr lang="en-US" smtClean="0"/>
              <a:t>3/10/2022</a:t>
            </a:fld>
            <a:endParaRPr lang="en-US"/>
          </a:p>
        </p:txBody>
      </p:sp>
      <p:sp>
        <p:nvSpPr>
          <p:cNvPr id="4" name="Slide Image Placeholder 3"/>
          <p:cNvSpPr>
            <a:spLocks noGrp="1" noRot="1" noChangeAspect="1"/>
          </p:cNvSpPr>
          <p:nvPr>
            <p:ph type="sldImg" idx="2"/>
          </p:nvPr>
        </p:nvSpPr>
        <p:spPr>
          <a:xfrm>
            <a:off x="869950" y="1257300"/>
            <a:ext cx="6032500" cy="339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8C18032F-B317-455B-9E69-6C2DC484F1C6}" type="slidenum">
              <a:rPr lang="en-US" smtClean="0"/>
              <a:t>‹#›</a:t>
            </a:fld>
            <a:endParaRPr lang="en-US"/>
          </a:p>
        </p:txBody>
      </p:sp>
    </p:spTree>
    <p:extLst>
      <p:ext uri="{BB962C8B-B14F-4D97-AF65-F5344CB8AC3E}">
        <p14:creationId xmlns:p14="http://schemas.microsoft.com/office/powerpoint/2010/main" val="363358830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2"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3"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7"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1"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5"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6"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1"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4"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6"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9"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0"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2"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3"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6"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7"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8"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0"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1"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2"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3"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4"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5"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9"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1"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3"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4"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9"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0"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92"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3"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4"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96"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7"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8"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0"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1"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3"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4"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5"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6"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8"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9"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0"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1"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2"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3"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7"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9"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1"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2"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6"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7"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8"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0"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1"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2"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4"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6"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8"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9"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41"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2"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3"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4"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46"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7"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8"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9"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0"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1"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5"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7"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9"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0"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4"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5"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6"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8"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9"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0"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2"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3"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4"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6"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7"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9"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0"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1"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2"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84"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5"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6"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7"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8"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9"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3"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5"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7"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98"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2"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3"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4"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6"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7"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8"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1"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2"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4"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5"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8"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9"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0"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22"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3"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4"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5"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6"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7"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31"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33"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35"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6"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38"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1"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2"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4"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6"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9"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0"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2"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3"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6"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7"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8"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0"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1"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2"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3"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4"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5"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3.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3.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4.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image" Target="../media/image4.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05200"/>
            <a:ext cx="8228880" cy="858240"/>
          </a:xfrm>
          <a:prstGeom prst="rect">
            <a:avLst/>
          </a:prstGeom>
        </p:spPr>
        <p:txBody>
          <a:bodyPr lIns="0" tIns="0" rIns="0" bIns="0" anchor="ctr">
            <a:noAutofit/>
          </a:bodyPr>
          <a:lstStyle/>
          <a:p>
            <a:r>
              <a:rPr lang="en-US" sz="4400" b="0" strike="noStrike" spc="-1">
                <a:solidFill>
                  <a:srgbClr val="000000"/>
                </a:solidFill>
                <a:latin typeface="Arial"/>
              </a:rPr>
              <a:t>Click to edit the title text format</a:t>
            </a:r>
          </a:p>
        </p:txBody>
      </p:sp>
      <p:sp>
        <p:nvSpPr>
          <p:cNvPr id="3" name="PlaceHolder 2"/>
          <p:cNvSpPr>
            <a:spLocks noGrp="1"/>
          </p:cNvSpPr>
          <p:nvPr>
            <p:ph type="body"/>
          </p:nvPr>
        </p:nvSpPr>
        <p:spPr>
          <a:xfrm>
            <a:off x="457200" y="1203480"/>
            <a:ext cx="8228880" cy="2982600"/>
          </a:xfrm>
          <a:prstGeom prst="rect">
            <a:avLst/>
          </a:prstGeom>
        </p:spPr>
        <p:txBody>
          <a:bodyPr lIns="0" tIns="0" rIns="0" bIns="0">
            <a:normAutofit fontScale="91000"/>
          </a:bodyPr>
          <a:lstStyle/>
          <a:p>
            <a:pPr marL="432000" indent="-324000">
              <a:spcBef>
                <a:spcPts val="1417"/>
              </a:spcBef>
              <a:buClr>
                <a:srgbClr val="FFFFFF"/>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en-US" sz="2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en-US" sz="2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en-US" sz="2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en-US" sz="2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05200"/>
            <a:ext cx="8229240" cy="8586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39" name="PlaceHolder 2"/>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05200"/>
            <a:ext cx="8229240" cy="8586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77" name="PlaceHolder 2"/>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05200"/>
            <a:ext cx="8228880" cy="858240"/>
          </a:xfrm>
          <a:prstGeom prst="rect">
            <a:avLst/>
          </a:prstGeom>
        </p:spPr>
        <p:txBody>
          <a:bodyPr lIns="0" tIns="0" rIns="0" bIns="0" anchor="ctr">
            <a:noAutofit/>
          </a:bodyPr>
          <a:lstStyle/>
          <a:p>
            <a:r>
              <a:rPr lang="en-US" sz="4400" b="0" strike="noStrike" spc="-1">
                <a:solidFill>
                  <a:srgbClr val="000000"/>
                </a:solidFill>
                <a:latin typeface="Arial"/>
              </a:rPr>
              <a:t>Click to edit the title text format</a:t>
            </a:r>
          </a:p>
        </p:txBody>
      </p:sp>
      <p:sp>
        <p:nvSpPr>
          <p:cNvPr id="115" name="PlaceHolder 2"/>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05200"/>
            <a:ext cx="8229240" cy="8586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153" name="PlaceHolder 2"/>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05200"/>
            <a:ext cx="8228880" cy="858240"/>
          </a:xfrm>
          <a:prstGeom prst="rect">
            <a:avLst/>
          </a:prstGeom>
        </p:spPr>
        <p:txBody>
          <a:bodyPr lIns="0" tIns="0" rIns="0" bIns="0" anchor="ctr">
            <a:noAutofit/>
          </a:bodyPr>
          <a:lstStyle/>
          <a:p>
            <a:r>
              <a:rPr lang="en-US" sz="4400" b="0" strike="noStrike" spc="-1">
                <a:solidFill>
                  <a:srgbClr val="000000"/>
                </a:solidFill>
                <a:latin typeface="Arial"/>
              </a:rPr>
              <a:t>Click to edit the title text format</a:t>
            </a:r>
          </a:p>
        </p:txBody>
      </p:sp>
      <p:sp>
        <p:nvSpPr>
          <p:cNvPr id="191" name="PlaceHolder 2"/>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228" name="PlaceHolder 1"/>
          <p:cNvSpPr>
            <a:spLocks noGrp="1"/>
          </p:cNvSpPr>
          <p:nvPr>
            <p:ph type="title"/>
          </p:nvPr>
        </p:nvSpPr>
        <p:spPr>
          <a:xfrm>
            <a:off x="457200" y="205200"/>
            <a:ext cx="8229240" cy="8586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229" name="PlaceHolder 2"/>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3.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3.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3.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5.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66" name="CustomShape 1"/>
          <p:cNvSpPr/>
          <p:nvPr/>
        </p:nvSpPr>
        <p:spPr>
          <a:xfrm>
            <a:off x="210600" y="1443600"/>
            <a:ext cx="4402800" cy="16128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r>
              <a:rPr lang="en-US" sz="4800" b="1" strike="noStrike" spc="-1">
                <a:solidFill>
                  <a:srgbClr val="F3F3F3"/>
                </a:solidFill>
                <a:latin typeface="Anton"/>
                <a:ea typeface="Anton"/>
              </a:rPr>
              <a:t>Paternity testing using genetics</a:t>
            </a:r>
            <a:endParaRPr lang="en-US" sz="4800" b="0" strike="noStrike" spc="-1">
              <a:latin typeface="Arial"/>
            </a:endParaRPr>
          </a:p>
        </p:txBody>
      </p:sp>
      <p:sp>
        <p:nvSpPr>
          <p:cNvPr id="267" name="CustomShape 2"/>
          <p:cNvSpPr/>
          <p:nvPr/>
        </p:nvSpPr>
        <p:spPr>
          <a:xfrm>
            <a:off x="720000" y="3308106"/>
            <a:ext cx="3384000" cy="4334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tabLst>
                <a:tab pos="0" algn="l"/>
              </a:tabLst>
            </a:pPr>
            <a:r>
              <a:rPr lang="en-US" sz="1400" spc="-1" dirty="0" err="1">
                <a:solidFill>
                  <a:srgbClr val="F3F3F3"/>
                </a:solidFill>
                <a:latin typeface="Advent Pro Light"/>
                <a:ea typeface="Advent Pro Light"/>
              </a:rPr>
              <a:t>Youssif</a:t>
            </a:r>
            <a:r>
              <a:rPr lang="en-US" sz="1400" spc="-1" dirty="0">
                <a:solidFill>
                  <a:srgbClr val="F3F3F3"/>
                </a:solidFill>
                <a:latin typeface="Advent Pro Light"/>
                <a:ea typeface="Advent Pro Light"/>
              </a:rPr>
              <a:t> </a:t>
            </a:r>
            <a:r>
              <a:rPr lang="en-US" sz="1400" spc="-1" dirty="0" err="1">
                <a:solidFill>
                  <a:srgbClr val="F3F3F3"/>
                </a:solidFill>
                <a:latin typeface="Advent Pro Light"/>
                <a:ea typeface="Advent Pro Light"/>
              </a:rPr>
              <a:t>Assem</a:t>
            </a:r>
            <a:r>
              <a:rPr lang="en-US" sz="1400" spc="-1" dirty="0">
                <a:solidFill>
                  <a:srgbClr val="F3F3F3"/>
                </a:solidFill>
                <a:latin typeface="Advent Pro Light"/>
                <a:ea typeface="Advent Pro Light"/>
              </a:rPr>
              <a:t>, Mohamed Moataz, Kareem </a:t>
            </a:r>
            <a:r>
              <a:rPr lang="en-US" sz="1400" spc="-1" dirty="0" err="1">
                <a:solidFill>
                  <a:srgbClr val="F3F3F3"/>
                </a:solidFill>
                <a:latin typeface="Advent Pro Light"/>
                <a:ea typeface="Advent Pro Light"/>
              </a:rPr>
              <a:t>Ehab</a:t>
            </a:r>
            <a:r>
              <a:rPr lang="en-US" sz="1400" spc="-1" dirty="0">
                <a:solidFill>
                  <a:srgbClr val="F3F3F3"/>
                </a:solidFill>
                <a:latin typeface="Advent Pro Light"/>
                <a:ea typeface="Advent Pro Light"/>
              </a:rPr>
              <a:t>, Mohamed </a:t>
            </a:r>
            <a:r>
              <a:rPr lang="en-US" sz="1400" spc="-1" dirty="0" err="1">
                <a:solidFill>
                  <a:srgbClr val="F3F3F3"/>
                </a:solidFill>
                <a:latin typeface="Advent Pro Light"/>
                <a:ea typeface="Advent Pro Light"/>
              </a:rPr>
              <a:t>Akram</a:t>
            </a:r>
            <a:r>
              <a:rPr lang="en-US" sz="1400" spc="-1" dirty="0">
                <a:solidFill>
                  <a:srgbClr val="F3F3F3"/>
                </a:solidFill>
                <a:latin typeface="Advent Pro Light"/>
                <a:ea typeface="Advent Pro Light"/>
              </a:rPr>
              <a:t>, Ahmed Gamal</a:t>
            </a:r>
            <a:endParaRPr lang="en-US" sz="1400" b="0" strike="noStrike" spc="-1" dirty="0">
              <a:latin typeface="Arial"/>
            </a:endParaRPr>
          </a:p>
          <a:p>
            <a:pPr>
              <a:lnSpc>
                <a:spcPct val="100000"/>
              </a:lnSpc>
              <a:tabLst>
                <a:tab pos="0" algn="l"/>
              </a:tabLst>
            </a:pPr>
            <a:endParaRPr lang="en-US" sz="1400" b="0" strike="noStrike" spc="-1" dirty="0">
              <a:latin typeface="Arial"/>
            </a:endParaRPr>
          </a:p>
        </p:txBody>
      </p:sp>
      <p:pic>
        <p:nvPicPr>
          <p:cNvPr id="268" name="Google Shape;104;p24"/>
          <p:cNvPicPr/>
          <p:nvPr/>
        </p:nvPicPr>
        <p:blipFill>
          <a:blip r:embed="rId3"/>
          <a:srcRect l="6663" t="4856" r="6220" b="5494"/>
          <a:stretch/>
        </p:blipFill>
        <p:spPr>
          <a:xfrm>
            <a:off x="4697280" y="444960"/>
            <a:ext cx="4196160" cy="4318560"/>
          </a:xfrm>
          <a:prstGeom prst="rect">
            <a:avLst/>
          </a:prstGeom>
          <a:ln>
            <a:noFill/>
          </a:ln>
        </p:spPr>
      </p:pic>
      <p:sp>
        <p:nvSpPr>
          <p:cNvPr id="5" name="CustomShape 2"/>
          <p:cNvSpPr/>
          <p:nvPr/>
        </p:nvSpPr>
        <p:spPr>
          <a:xfrm>
            <a:off x="754494" y="4236360"/>
            <a:ext cx="3384000" cy="4334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tabLst>
                <a:tab pos="0" algn="l"/>
              </a:tabLst>
            </a:pPr>
            <a:r>
              <a:rPr lang="en-US" sz="1400" b="0" strike="noStrike" spc="-1" dirty="0">
                <a:solidFill>
                  <a:srgbClr val="F3F3F3"/>
                </a:solidFill>
                <a:latin typeface="Advent Pro Light"/>
                <a:ea typeface="Advent Pro Light"/>
              </a:rPr>
              <a:t>Supervised by : Dr. Ashraf </a:t>
            </a:r>
            <a:r>
              <a:rPr lang="en-US" sz="1400" b="0" strike="noStrike" spc="-1" dirty="0" err="1">
                <a:solidFill>
                  <a:srgbClr val="F3F3F3"/>
                </a:solidFill>
                <a:latin typeface="Advent Pro Light"/>
                <a:ea typeface="Advent Pro Light"/>
              </a:rPr>
              <a:t>Abdelraouf</a:t>
            </a:r>
            <a:r>
              <a:rPr lang="en-US" sz="1400" b="0" strike="noStrike" spc="-1" dirty="0">
                <a:solidFill>
                  <a:srgbClr val="F3F3F3"/>
                </a:solidFill>
                <a:latin typeface="Advent Pro Light"/>
                <a:ea typeface="Advent Pro Light"/>
              </a:rPr>
              <a:t> &amp; Eng. Ahmed </a:t>
            </a:r>
            <a:r>
              <a:rPr lang="en-US" sz="1400" b="0" strike="noStrike" spc="-1" dirty="0" err="1">
                <a:solidFill>
                  <a:srgbClr val="F3F3F3"/>
                </a:solidFill>
                <a:latin typeface="Advent Pro Light"/>
                <a:ea typeface="Advent Pro Light"/>
              </a:rPr>
              <a:t>Hazem</a:t>
            </a:r>
            <a:endParaRPr lang="en-US" sz="1400" b="0" strike="noStrike" spc="-1" dirty="0">
              <a:latin typeface="Arial"/>
            </a:endParaRPr>
          </a:p>
          <a:p>
            <a:pPr>
              <a:lnSpc>
                <a:spcPct val="100000"/>
              </a:lnSpc>
              <a:tabLst>
                <a:tab pos="0" algn="l"/>
              </a:tabLst>
            </a:pPr>
            <a:endParaRPr lang="en-US" sz="1400" b="0" strike="noStrike" spc="-1" dirty="0">
              <a:latin typeface="Arial"/>
            </a:endParaRP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CustomShape 1"/>
          <p:cNvSpPr/>
          <p:nvPr/>
        </p:nvSpPr>
        <p:spPr>
          <a:xfrm>
            <a:off x="478800" y="304200"/>
            <a:ext cx="4092840" cy="635400"/>
          </a:xfrm>
          <a:prstGeom prst="rect">
            <a:avLst/>
          </a:prstGeom>
          <a:noFill/>
          <a:ln>
            <a:noFill/>
          </a:ln>
        </p:spPr>
        <p:style>
          <a:lnRef idx="0">
            <a:scrgbClr r="0" g="0" b="0"/>
          </a:lnRef>
          <a:fillRef idx="0">
            <a:scrgbClr r="0" g="0" b="0"/>
          </a:fillRef>
          <a:effectRef idx="0">
            <a:scrgbClr r="0" g="0" b="0"/>
          </a:effectRef>
          <a:fontRef idx="minor"/>
        </p:style>
      </p:sp>
      <p:sp>
        <p:nvSpPr>
          <p:cNvPr id="297" name="CustomShape 2"/>
          <p:cNvSpPr/>
          <p:nvPr/>
        </p:nvSpPr>
        <p:spPr>
          <a:xfrm>
            <a:off x="478800" y="439920"/>
            <a:ext cx="4571640" cy="577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200" b="0" strike="noStrike" spc="-1">
                <a:solidFill>
                  <a:srgbClr val="FFFFFF"/>
                </a:solidFill>
                <a:latin typeface="Rajdhani"/>
                <a:ea typeface="DejaVu Sans"/>
              </a:rPr>
              <a:t>Methodology</a:t>
            </a:r>
            <a:endParaRPr lang="en-US" sz="3200" b="0" strike="noStrike" spc="-1">
              <a:latin typeface="Arial"/>
            </a:endParaRPr>
          </a:p>
        </p:txBody>
      </p:sp>
      <p:sp>
        <p:nvSpPr>
          <p:cNvPr id="298" name="CustomShape 3"/>
          <p:cNvSpPr/>
          <p:nvPr/>
        </p:nvSpPr>
        <p:spPr>
          <a:xfrm>
            <a:off x="3008160" y="1001520"/>
            <a:ext cx="2946240" cy="96624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r>
              <a:rPr lang="en-US" sz="1800" b="0" strike="noStrike" spc="-1">
                <a:solidFill>
                  <a:srgbClr val="FFFFFF"/>
                </a:solidFill>
                <a:latin typeface="Fira Sans Condensed Light"/>
                <a:ea typeface="DejaVu Sans"/>
              </a:rPr>
              <a:t>          Methodology</a:t>
            </a:r>
            <a:endParaRPr lang="en-US" sz="1800" b="0" strike="noStrike" spc="-1">
              <a:latin typeface="Arial"/>
            </a:endParaRPr>
          </a:p>
        </p:txBody>
      </p:sp>
      <p:sp>
        <p:nvSpPr>
          <p:cNvPr id="299" name="CustomShape 4"/>
          <p:cNvSpPr/>
          <p:nvPr/>
        </p:nvSpPr>
        <p:spPr>
          <a:xfrm>
            <a:off x="5954760" y="1967760"/>
            <a:ext cx="869400" cy="951120"/>
          </a:xfrm>
          <a:custGeom>
            <a:avLst/>
            <a:gdLst/>
            <a:ahLst/>
            <a:cxnLst/>
            <a:rect l="l" t="t" r="r" b="b"/>
            <a:pathLst>
              <a:path w="21600" h="21600">
                <a:moveTo>
                  <a:pt x="0" y="0"/>
                </a:moveTo>
                <a:lnTo>
                  <a:pt x="21600" y="21600"/>
                </a:lnTo>
              </a:path>
            </a:pathLst>
          </a:custGeom>
          <a:noFill/>
          <a:ln>
            <a:solidFill>
              <a:srgbClr val="00BEAD"/>
            </a:solidFill>
            <a:tailEnd type="triangle" w="med" len="med"/>
          </a:ln>
        </p:spPr>
        <p:style>
          <a:lnRef idx="1">
            <a:schemeClr val="accent6"/>
          </a:lnRef>
          <a:fillRef idx="0">
            <a:schemeClr val="accent6"/>
          </a:fillRef>
          <a:effectRef idx="0">
            <a:schemeClr val="accent6"/>
          </a:effectRef>
          <a:fontRef idx="minor"/>
        </p:style>
      </p:sp>
      <p:sp>
        <p:nvSpPr>
          <p:cNvPr id="300" name="CustomShape 5"/>
          <p:cNvSpPr/>
          <p:nvPr/>
        </p:nvSpPr>
        <p:spPr>
          <a:xfrm flipH="1">
            <a:off x="2135880" y="1936080"/>
            <a:ext cx="871920" cy="995760"/>
          </a:xfrm>
          <a:custGeom>
            <a:avLst/>
            <a:gdLst/>
            <a:ahLst/>
            <a:cxnLst/>
            <a:rect l="l" t="t" r="r" b="b"/>
            <a:pathLst>
              <a:path w="21600" h="21600">
                <a:moveTo>
                  <a:pt x="0" y="0"/>
                </a:moveTo>
                <a:lnTo>
                  <a:pt x="21600" y="21600"/>
                </a:lnTo>
              </a:path>
            </a:pathLst>
          </a:custGeom>
          <a:noFill/>
          <a:ln>
            <a:solidFill>
              <a:srgbClr val="00BEAD"/>
            </a:solidFill>
            <a:tailEnd type="triangle" w="med" len="med"/>
          </a:ln>
        </p:spPr>
        <p:style>
          <a:lnRef idx="1">
            <a:schemeClr val="accent6"/>
          </a:lnRef>
          <a:fillRef idx="0">
            <a:schemeClr val="accent6"/>
          </a:fillRef>
          <a:effectRef idx="0">
            <a:schemeClr val="accent6"/>
          </a:effectRef>
          <a:fontRef idx="minor"/>
        </p:style>
      </p:sp>
      <p:sp>
        <p:nvSpPr>
          <p:cNvPr id="301" name="CustomShape 6"/>
          <p:cNvSpPr/>
          <p:nvPr/>
        </p:nvSpPr>
        <p:spPr>
          <a:xfrm>
            <a:off x="662760" y="2941920"/>
            <a:ext cx="3812400" cy="176148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400" b="0" strike="noStrike" spc="-1">
                <a:solidFill>
                  <a:srgbClr val="FFFFFF"/>
                </a:solidFill>
                <a:latin typeface="Fira Sans Condensed Light"/>
                <a:ea typeface="DejaVu Sans"/>
              </a:rPr>
              <a:t>Apply Mendelian’s Law to prove that if the child is related to father or not</a:t>
            </a:r>
            <a:r>
              <a:t/>
            </a:r>
            <a:br/>
            <a:endParaRPr lang="en-US" sz="1400" b="0" strike="noStrike" spc="-1">
              <a:latin typeface="Arial"/>
            </a:endParaRPr>
          </a:p>
        </p:txBody>
      </p:sp>
      <p:sp>
        <p:nvSpPr>
          <p:cNvPr id="302" name="CustomShape 7"/>
          <p:cNvSpPr/>
          <p:nvPr/>
        </p:nvSpPr>
        <p:spPr>
          <a:xfrm>
            <a:off x="5613840" y="2941920"/>
            <a:ext cx="2996280" cy="163008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400" b="0" strike="noStrike" spc="-1" dirty="0">
                <a:solidFill>
                  <a:srgbClr val="FFFFFF"/>
                </a:solidFill>
                <a:latin typeface="Fira Sans Condensed Light"/>
                <a:ea typeface="DejaVu Sans"/>
              </a:rPr>
              <a:t>Whole Genome using Short tandem repeat</a:t>
            </a:r>
            <a:r>
              <a:rPr lang="en-US" sz="1400" spc="-1" dirty="0">
                <a:latin typeface="Arial"/>
              </a:rPr>
              <a:t> </a:t>
            </a:r>
            <a:r>
              <a:rPr lang="en-US" sz="1400" b="0" strike="noStrike" spc="-1" dirty="0">
                <a:solidFill>
                  <a:srgbClr val="FFFFFF"/>
                </a:solidFill>
                <a:latin typeface="Fira Sans Condensed Light"/>
                <a:ea typeface="DejaVu Sans"/>
              </a:rPr>
              <a:t>Algorithm</a:t>
            </a:r>
            <a:br>
              <a:rPr lang="en-US" sz="1400" b="0" strike="noStrike" spc="-1" dirty="0">
                <a:solidFill>
                  <a:srgbClr val="FFFFFF"/>
                </a:solidFill>
                <a:latin typeface="Fira Sans Condensed Light"/>
                <a:ea typeface="DejaVu Sans"/>
              </a:rPr>
            </a:br>
            <a:endParaRPr lang="en-US" sz="1400" b="0" strike="noStrike" spc="-1" dirty="0">
              <a:latin typeface="Arial"/>
            </a:endParaRPr>
          </a:p>
        </p:txBody>
      </p:sp>
      <p:sp>
        <p:nvSpPr>
          <p:cNvPr id="303" name="CustomShape 8"/>
          <p:cNvSpPr/>
          <p:nvPr/>
        </p:nvSpPr>
        <p:spPr>
          <a:xfrm>
            <a:off x="703440" y="3864960"/>
            <a:ext cx="3622680" cy="822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spAutoFit/>
          </a:bodyPr>
          <a:lstStyle/>
          <a:p>
            <a:pPr>
              <a:lnSpc>
                <a:spcPct val="100000"/>
              </a:lnSpc>
              <a:tabLst>
                <a:tab pos="0" algn="l"/>
              </a:tabLst>
            </a:pPr>
            <a:endParaRPr lang="en-US" sz="1800" b="0" strike="noStrike" spc="-1">
              <a:latin typeface="Arial"/>
            </a:endParaRPr>
          </a:p>
          <a:p>
            <a:pPr>
              <a:lnSpc>
                <a:spcPct val="100000"/>
              </a:lnSpc>
              <a:tabLst>
                <a:tab pos="0" algn="l"/>
              </a:tabLst>
            </a:pPr>
            <a:r>
              <a:rPr lang="en-US" sz="1200" b="0" strike="noStrike" spc="-1">
                <a:solidFill>
                  <a:srgbClr val="FFFFFF"/>
                </a:solidFill>
                <a:latin typeface="Fira Sans Condensed Light"/>
                <a:ea typeface="DejaVu Sans"/>
              </a:rPr>
              <a:t>(Rs similar between father and child / all Rs numbers) * 100</a:t>
            </a:r>
            <a:endParaRPr lang="en-US" sz="1200" b="0" strike="noStrike" spc="-1">
              <a:latin typeface="Arial"/>
            </a:endParaRPr>
          </a:p>
          <a:p>
            <a:pPr>
              <a:lnSpc>
                <a:spcPct val="100000"/>
              </a:lnSpc>
              <a:tabLst>
                <a:tab pos="0" algn="l"/>
              </a:tabLst>
            </a:pPr>
            <a:endParaRPr lang="en-US" sz="1200" b="0" strike="noStrike" spc="-1">
              <a:latin typeface="Arial"/>
            </a:endParaRPr>
          </a:p>
        </p:txBody>
      </p:sp>
      <p:sp>
        <p:nvSpPr>
          <p:cNvPr id="304" name="CustomShape 9"/>
          <p:cNvSpPr/>
          <p:nvPr/>
        </p:nvSpPr>
        <p:spPr>
          <a:xfrm>
            <a:off x="0" y="-274680"/>
            <a:ext cx="183960" cy="549000"/>
          </a:xfrm>
          <a:prstGeom prst="rect">
            <a:avLst/>
          </a:prstGeom>
          <a:noFill/>
          <a:ln>
            <a:noFill/>
          </a:ln>
        </p:spPr>
        <p:style>
          <a:lnRef idx="0">
            <a:scrgbClr r="0" g="0" b="0"/>
          </a:lnRef>
          <a:fillRef idx="0">
            <a:scrgbClr r="0" g="0" b="0"/>
          </a:fillRef>
          <a:effectRef idx="0">
            <a:scrgbClr r="0" g="0" b="0"/>
          </a:effectRef>
          <a:fontRef idx="minor"/>
        </p:style>
        <p:txBody>
          <a:bodyPr wrap="none" anchor="ctr">
            <a:spAutoFit/>
          </a:bodyPr>
          <a:lstStyle/>
          <a:p>
            <a:pPr>
              <a:lnSpc>
                <a:spcPct val="100000"/>
              </a:lnSpc>
              <a:tabLst>
                <a:tab pos="0" algn="l"/>
              </a:tabLst>
            </a:pPr>
            <a:endParaRPr lang="en-US" sz="1800" b="0" strike="noStrike" spc="-1">
              <a:latin typeface="Arial"/>
            </a:endParaRPr>
          </a:p>
          <a:p>
            <a:pPr>
              <a:lnSpc>
                <a:spcPct val="100000"/>
              </a:lnSpc>
              <a:tabLst>
                <a:tab pos="0" algn="l"/>
              </a:tabLst>
            </a:pPr>
            <a:endParaRPr lang="en-US" sz="1800" b="0" strike="noStrike" spc="-1">
              <a:latin typeface="Arial"/>
            </a:endParaRPr>
          </a:p>
        </p:txBody>
      </p:sp>
      <p:sp>
        <p:nvSpPr>
          <p:cNvPr id="305" name="CustomShape 10"/>
          <p:cNvSpPr/>
          <p:nvPr/>
        </p:nvSpPr>
        <p:spPr>
          <a:xfrm>
            <a:off x="1751760" y="-182520"/>
            <a:ext cx="1080" cy="365760"/>
          </a:xfrm>
          <a:prstGeom prst="rect">
            <a:avLst/>
          </a:prstGeom>
          <a:solidFill>
            <a:srgbClr val="40444B"/>
          </a:solidFill>
          <a:ln>
            <a:noFill/>
          </a:ln>
        </p:spPr>
        <p:style>
          <a:lnRef idx="0">
            <a:scrgbClr r="0" g="0" b="0"/>
          </a:lnRef>
          <a:fillRef idx="0">
            <a:scrgbClr r="0" g="0" b="0"/>
          </a:fillRef>
          <a:effectRef idx="0">
            <a:scrgbClr r="0" g="0" b="0"/>
          </a:effectRef>
          <a:fontRef idx="minor"/>
        </p:style>
        <p:txBody>
          <a:bodyPr wrap="none" lIns="0" tIns="0" rIns="0" bIns="0" anchor="ctr">
            <a:spAutoFit/>
          </a:bodyPr>
          <a:lstStyle/>
          <a:p>
            <a:pPr>
              <a:lnSpc>
                <a:spcPct val="100000"/>
              </a:lnSpc>
              <a:tabLst>
                <a:tab pos="0" algn="l"/>
              </a:tabLst>
            </a:pPr>
            <a:r>
              <a:t/>
            </a:r>
            <a:br/>
            <a:endParaRPr lang="en-US" sz="1800" b="0" strike="noStrike" spc="-1">
              <a:latin typeface="Arial"/>
            </a:endParaRPr>
          </a:p>
        </p:txBody>
      </p:sp>
      <p:sp>
        <p:nvSpPr>
          <p:cNvPr id="306" name="CustomShape 11"/>
          <p:cNvSpPr/>
          <p:nvPr/>
        </p:nvSpPr>
        <p:spPr>
          <a:xfrm>
            <a:off x="5669280" y="3932280"/>
            <a:ext cx="2930400" cy="822600"/>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nchor="ctr">
            <a:spAutoFit/>
          </a:bodyPr>
          <a:lstStyle/>
          <a:p>
            <a:pPr>
              <a:lnSpc>
                <a:spcPct val="100000"/>
              </a:lnSpc>
              <a:tabLst>
                <a:tab pos="0" algn="l"/>
              </a:tabLst>
            </a:pPr>
            <a:r>
              <a:rPr lang="en-US" sz="1200" b="0" strike="noStrike" spc="-1">
                <a:solidFill>
                  <a:srgbClr val="FFFFFF"/>
                </a:solidFill>
                <a:latin typeface="Fira Sans Condensed Light"/>
                <a:ea typeface="DejaVu Sans"/>
              </a:rPr>
              <a:t>Using short tandem repeat method to </a:t>
            </a:r>
            <a:endParaRPr lang="en-US" sz="1200" b="0" strike="noStrike" spc="-1">
              <a:latin typeface="Arial"/>
            </a:endParaRPr>
          </a:p>
          <a:p>
            <a:pPr>
              <a:lnSpc>
                <a:spcPct val="100000"/>
              </a:lnSpc>
              <a:tabLst>
                <a:tab pos="0" algn="l"/>
              </a:tabLst>
            </a:pPr>
            <a:r>
              <a:rPr lang="en-US" sz="1200" b="0" strike="noStrike" spc="-1">
                <a:solidFill>
                  <a:srgbClr val="FFFFFF"/>
                </a:solidFill>
                <a:latin typeface="Fira Sans Condensed Light"/>
                <a:ea typeface="DejaVu Sans"/>
              </a:rPr>
              <a:t>count the repeats nucleotide </a:t>
            </a:r>
            <a:r>
              <a:t/>
            </a:r>
            <a:br/>
            <a:r>
              <a:rPr lang="en-US" sz="1200" b="0" strike="noStrike" spc="-1">
                <a:solidFill>
                  <a:srgbClr val="FFFFFF"/>
                </a:solidFill>
                <a:latin typeface="Fira Sans Condensed Light"/>
                <a:ea typeface="DejaVu Sans"/>
              </a:rPr>
              <a:t>in the whole genome</a:t>
            </a:r>
            <a:endParaRPr lang="en-US" sz="1200" b="0" strike="noStrike" spc="-1">
              <a:latin typeface="Arial"/>
            </a:endParaRPr>
          </a:p>
          <a:p>
            <a:pPr>
              <a:lnSpc>
                <a:spcPct val="100000"/>
              </a:lnSpc>
              <a:tabLst>
                <a:tab pos="0" algn="l"/>
              </a:tabLst>
            </a:pPr>
            <a:endParaRPr lang="en-US" sz="1200" b="0" strike="noStrike" spc="-1">
              <a:latin typeface="Arial"/>
            </a:endParaRPr>
          </a:p>
        </p:txBody>
      </p:sp>
      <p:sp>
        <p:nvSpPr>
          <p:cNvPr id="307" name="CustomShape 12"/>
          <p:cNvSpPr/>
          <p:nvPr/>
        </p:nvSpPr>
        <p:spPr>
          <a:xfrm>
            <a:off x="5423040" y="3456720"/>
            <a:ext cx="531360" cy="731520"/>
          </a:xfrm>
          <a:prstGeom prst="rect">
            <a:avLst/>
          </a:prstGeom>
          <a:noFill/>
          <a:ln>
            <a:noFill/>
          </a:ln>
        </p:spPr>
        <p:style>
          <a:lnRef idx="0">
            <a:scrgbClr r="0" g="0" b="0"/>
          </a:lnRef>
          <a:fillRef idx="0">
            <a:scrgbClr r="0" g="0" b="0"/>
          </a:fillRef>
          <a:effectRef idx="0">
            <a:scrgbClr r="0" g="0" b="0"/>
          </a:effectRef>
          <a:fontRef idx="minor"/>
        </p:style>
        <p:txBody>
          <a:bodyPr anchor="ctr">
            <a:spAutoFit/>
          </a:bodyPr>
          <a:lstStyle/>
          <a:p>
            <a:pPr>
              <a:lnSpc>
                <a:spcPct val="100000"/>
              </a:lnSpc>
              <a:tabLst>
                <a:tab pos="0" algn="l"/>
              </a:tabLst>
            </a:pPr>
            <a:endParaRPr lang="en-US" sz="1800" b="0" strike="noStrike" spc="-1">
              <a:latin typeface="Arial"/>
            </a:endParaRPr>
          </a:p>
          <a:p>
            <a:pPr>
              <a:lnSpc>
                <a:spcPct val="100000"/>
              </a:lnSpc>
              <a:tabLst>
                <a:tab pos="0" algn="l"/>
              </a:tabLst>
            </a:pPr>
            <a:endParaRPr lang="en-US" sz="1800" b="0" strike="noStrike" spc="-1">
              <a:latin typeface="Arial"/>
            </a:endParaRPr>
          </a:p>
          <a:p>
            <a:pPr>
              <a:lnSpc>
                <a:spcPct val="100000"/>
              </a:lnSpc>
              <a:tabLst>
                <a:tab pos="0" algn="l"/>
              </a:tabLst>
            </a:pPr>
            <a:endParaRPr lang="en-US" sz="1800" b="0" strike="noStrike" spc="-1">
              <a:latin typeface="Arial"/>
            </a:endParaRPr>
          </a:p>
        </p:txBody>
      </p:sp>
      <p:sp>
        <p:nvSpPr>
          <p:cNvPr id="308" name="CustomShape 13"/>
          <p:cNvSpPr/>
          <p:nvPr/>
        </p:nvSpPr>
        <p:spPr>
          <a:xfrm>
            <a:off x="7174800" y="3640320"/>
            <a:ext cx="1080" cy="365760"/>
          </a:xfrm>
          <a:prstGeom prst="rect">
            <a:avLst/>
          </a:prstGeom>
          <a:solidFill>
            <a:srgbClr val="40444B"/>
          </a:solidFill>
          <a:ln>
            <a:noFill/>
          </a:ln>
        </p:spPr>
        <p:style>
          <a:lnRef idx="0">
            <a:scrgbClr r="0" g="0" b="0"/>
          </a:lnRef>
          <a:fillRef idx="0">
            <a:scrgbClr r="0" g="0" b="0"/>
          </a:fillRef>
          <a:effectRef idx="0">
            <a:scrgbClr r="0" g="0" b="0"/>
          </a:effectRef>
          <a:fontRef idx="minor"/>
        </p:style>
        <p:txBody>
          <a:bodyPr wrap="none" lIns="0" tIns="0" rIns="0" bIns="0" anchor="ctr">
            <a:spAutoFit/>
          </a:bodyPr>
          <a:lstStyle/>
          <a:p>
            <a:pPr>
              <a:lnSpc>
                <a:spcPct val="100000"/>
              </a:lnSpc>
              <a:tabLst>
                <a:tab pos="0" algn="l"/>
              </a:tabLst>
            </a:pPr>
            <a:r>
              <a:t/>
            </a:r>
            <a:br/>
            <a:endParaRPr lang="en-US" sz="1800" b="0" strike="noStrike" spc="-1">
              <a:latin typeface="Arial"/>
            </a:endParaRPr>
          </a:p>
        </p:txBody>
      </p:sp>
      <p:sp>
        <p:nvSpPr>
          <p:cNvPr id="15" name="TextBox 14">
            <a:extLst>
              <a:ext uri="{FF2B5EF4-FFF2-40B4-BE49-F238E27FC236}">
                <a16:creationId xmlns:a16="http://schemas.microsoft.com/office/drawing/2014/main" id="{68F856F9-8656-4D11-9AB1-7C5CB9C546F7}"/>
              </a:ext>
            </a:extLst>
          </p:cNvPr>
          <p:cNvSpPr txBox="1"/>
          <p:nvPr/>
        </p:nvSpPr>
        <p:spPr>
          <a:xfrm>
            <a:off x="74341" y="4622705"/>
            <a:ext cx="713678" cy="369332"/>
          </a:xfrm>
          <a:prstGeom prst="rect">
            <a:avLst/>
          </a:prstGeom>
          <a:noFill/>
        </p:spPr>
        <p:txBody>
          <a:bodyPr wrap="square" rtlCol="0">
            <a:spAutoFit/>
          </a:bodyPr>
          <a:lstStyle/>
          <a:p>
            <a:r>
              <a:rPr lang="en-US" dirty="0">
                <a:solidFill>
                  <a:schemeClr val="bg2"/>
                </a:solidFill>
              </a:rPr>
              <a:t>8</a:t>
            </a:r>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CustomShape 1"/>
          <p:cNvSpPr/>
          <p:nvPr/>
        </p:nvSpPr>
        <p:spPr>
          <a:xfrm>
            <a:off x="339480" y="467640"/>
            <a:ext cx="4092840" cy="6354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r>
              <a:rPr lang="en-US" sz="2000" b="1" strike="noStrike" spc="-1">
                <a:solidFill>
                  <a:srgbClr val="F3F3F3"/>
                </a:solidFill>
                <a:latin typeface="Rajdhani"/>
                <a:ea typeface="Fira Sans Condensed Light"/>
              </a:rPr>
              <a:t>Use Case Diagram:</a:t>
            </a:r>
            <a:endParaRPr lang="en-US" sz="2000" b="0" strike="noStrike" spc="-1">
              <a:latin typeface="Arial"/>
            </a:endParaRPr>
          </a:p>
        </p:txBody>
      </p:sp>
      <p:pic>
        <p:nvPicPr>
          <p:cNvPr id="310" name="Picture 1"/>
          <p:cNvPicPr/>
          <p:nvPr/>
        </p:nvPicPr>
        <p:blipFill>
          <a:blip r:embed="rId2"/>
          <a:stretch/>
        </p:blipFill>
        <p:spPr>
          <a:xfrm>
            <a:off x="4689720" y="526320"/>
            <a:ext cx="4259880" cy="4419360"/>
          </a:xfrm>
          <a:prstGeom prst="rect">
            <a:avLst/>
          </a:prstGeom>
          <a:ln>
            <a:noFill/>
          </a:ln>
        </p:spPr>
      </p:pic>
      <p:sp>
        <p:nvSpPr>
          <p:cNvPr id="311" name="CustomShape 2"/>
          <p:cNvSpPr/>
          <p:nvPr/>
        </p:nvSpPr>
        <p:spPr>
          <a:xfrm>
            <a:off x="339480" y="1103040"/>
            <a:ext cx="4049640" cy="3965040"/>
          </a:xfrm>
          <a:prstGeom prst="rect">
            <a:avLst/>
          </a:prstGeom>
          <a:solidFill>
            <a:srgbClr val="0C343D">
              <a:alpha val="57000"/>
            </a:srgbClr>
          </a:solidFill>
          <a:ln>
            <a:noFill/>
          </a:ln>
        </p:spPr>
        <p:style>
          <a:lnRef idx="0">
            <a:scrgbClr r="0" g="0" b="0"/>
          </a:lnRef>
          <a:fillRef idx="0">
            <a:scrgbClr r="0" g="0" b="0"/>
          </a:fillRef>
          <a:effectRef idx="0">
            <a:scrgbClr r="0" g="0" b="0"/>
          </a:effectRef>
          <a:fontRef idx="minor"/>
        </p:style>
        <p:txBody>
          <a:bodyPr lIns="234000" tIns="234000" rIns="234000" bIns="91440">
            <a:noAutofit/>
          </a:bodyPr>
          <a:lstStyle/>
          <a:p>
            <a:pPr marL="457200" indent="-303840">
              <a:lnSpc>
                <a:spcPct val="100000"/>
              </a:lnSpc>
              <a:buClr>
                <a:srgbClr val="F3F3F3"/>
              </a:buClr>
              <a:buFont typeface="Arial"/>
              <a:buChar char="•"/>
            </a:pPr>
            <a:r>
              <a:rPr lang="en-US" sz="1600" b="0" strike="noStrike" spc="-1">
                <a:solidFill>
                  <a:srgbClr val="F3F3F3"/>
                </a:solidFill>
                <a:latin typeface="Fira Sans Condensed Light"/>
                <a:ea typeface="Fira Sans Condensed Light"/>
              </a:rPr>
              <a:t>The system can accept files from the user containing their genotypes.</a:t>
            </a:r>
            <a:endParaRPr lang="en-US" sz="1600" b="0" strike="noStrike" spc="-1">
              <a:latin typeface="Arial"/>
            </a:endParaRPr>
          </a:p>
          <a:p>
            <a:pPr marL="457200" indent="-303840">
              <a:lnSpc>
                <a:spcPct val="100000"/>
              </a:lnSpc>
              <a:buClr>
                <a:srgbClr val="F3F3F3"/>
              </a:buClr>
              <a:buFont typeface="Arial"/>
              <a:buChar char="•"/>
            </a:pPr>
            <a:r>
              <a:rPr lang="en-US" sz="1600" b="0" strike="noStrike" spc="-1">
                <a:solidFill>
                  <a:srgbClr val="F3F3F3"/>
                </a:solidFill>
                <a:latin typeface="Fira Sans Condensed Light"/>
                <a:ea typeface="Fira Sans Condensed Light"/>
              </a:rPr>
              <a:t>The system can save the user’s data (genotypes) (results)</a:t>
            </a:r>
            <a:endParaRPr lang="en-US" sz="1600" b="0" strike="noStrike" spc="-1">
              <a:latin typeface="Arial"/>
            </a:endParaRPr>
          </a:p>
          <a:p>
            <a:pPr marL="457200" indent="-303840">
              <a:lnSpc>
                <a:spcPct val="100000"/>
              </a:lnSpc>
              <a:buClr>
                <a:srgbClr val="F3F3F3"/>
              </a:buClr>
              <a:buFont typeface="Arial"/>
              <a:buChar char="•"/>
            </a:pPr>
            <a:r>
              <a:rPr lang="en-US" sz="1600" b="0" strike="noStrike" spc="-1">
                <a:solidFill>
                  <a:srgbClr val="F3F3F3"/>
                </a:solidFill>
                <a:latin typeface="Fira Sans Condensed Light"/>
                <a:ea typeface="Fira Sans Condensed Light"/>
              </a:rPr>
              <a:t>The user can input their genotypes and get a report showing which genotypes contribute to the paternity test.</a:t>
            </a:r>
            <a:endParaRPr lang="en-US" sz="1600" b="0" strike="noStrike" spc="-1">
              <a:latin typeface="Arial"/>
            </a:endParaRPr>
          </a:p>
          <a:p>
            <a:pPr marL="457200" indent="-303840">
              <a:lnSpc>
                <a:spcPct val="100000"/>
              </a:lnSpc>
              <a:buClr>
                <a:srgbClr val="F3F3F3"/>
              </a:buClr>
              <a:buFont typeface="Arial"/>
              <a:buChar char="•"/>
            </a:pPr>
            <a:r>
              <a:rPr lang="en-US" sz="1600" b="0" strike="noStrike" spc="-1">
                <a:solidFill>
                  <a:srgbClr val="F3F3F3"/>
                </a:solidFill>
                <a:latin typeface="Fira Sans Condensed Light"/>
                <a:ea typeface="Fira Sans Condensed Light"/>
              </a:rPr>
              <a:t>The user can see which alleles are different if it was proven wrong. </a:t>
            </a:r>
            <a:endParaRPr lang="en-US" sz="1600" b="0" strike="noStrike" spc="-1">
              <a:latin typeface="Arial"/>
            </a:endParaRPr>
          </a:p>
          <a:p>
            <a:pPr marL="457200" indent="-303840">
              <a:lnSpc>
                <a:spcPct val="100000"/>
              </a:lnSpc>
              <a:buClr>
                <a:srgbClr val="F3F3F3"/>
              </a:buClr>
              <a:buFont typeface="Arial"/>
              <a:buChar char="•"/>
            </a:pPr>
            <a:r>
              <a:rPr lang="en-US" sz="1600" b="0" strike="noStrike" spc="-1">
                <a:solidFill>
                  <a:srgbClr val="F3F3F3"/>
                </a:solidFill>
                <a:latin typeface="Fira Sans Condensed Light"/>
                <a:ea typeface="DejaVu Sans"/>
              </a:rPr>
              <a:t>Rewrite this part</a:t>
            </a:r>
            <a:endParaRPr lang="en-US" sz="1600" b="0" strike="noStrike" spc="-1">
              <a:latin typeface="Arial"/>
            </a:endParaRPr>
          </a:p>
        </p:txBody>
      </p:sp>
      <p:sp>
        <p:nvSpPr>
          <p:cNvPr id="5" name="TextBox 4">
            <a:extLst>
              <a:ext uri="{FF2B5EF4-FFF2-40B4-BE49-F238E27FC236}">
                <a16:creationId xmlns:a16="http://schemas.microsoft.com/office/drawing/2014/main" id="{78F95E32-B4CC-4269-A808-FF4A4A05CE9A}"/>
              </a:ext>
            </a:extLst>
          </p:cNvPr>
          <p:cNvSpPr txBox="1"/>
          <p:nvPr/>
        </p:nvSpPr>
        <p:spPr>
          <a:xfrm>
            <a:off x="74341" y="4622705"/>
            <a:ext cx="713678" cy="369332"/>
          </a:xfrm>
          <a:prstGeom prst="rect">
            <a:avLst/>
          </a:prstGeom>
          <a:noFill/>
        </p:spPr>
        <p:txBody>
          <a:bodyPr wrap="square" rtlCol="0">
            <a:spAutoFit/>
          </a:bodyPr>
          <a:lstStyle/>
          <a:p>
            <a:r>
              <a:rPr lang="en-US" dirty="0">
                <a:solidFill>
                  <a:schemeClr val="bg2"/>
                </a:solidFill>
              </a:rPr>
              <a:t>9</a:t>
            </a: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TextShape 1"/>
          <p:cNvSpPr txBox="1"/>
          <p:nvPr/>
        </p:nvSpPr>
        <p:spPr>
          <a:xfrm>
            <a:off x="260280" y="55080"/>
            <a:ext cx="8228880" cy="1554120"/>
          </a:xfrm>
          <a:prstGeom prst="rect">
            <a:avLst/>
          </a:prstGeom>
          <a:noFill/>
          <a:ln>
            <a:noFill/>
          </a:ln>
        </p:spPr>
        <p:txBody>
          <a:bodyPr lIns="0" tIns="0" rIns="0" bIns="0" anchor="ctr">
            <a:noAutofit/>
          </a:bodyPr>
          <a:lstStyle/>
          <a:p>
            <a:pPr>
              <a:lnSpc>
                <a:spcPct val="90000"/>
              </a:lnSpc>
            </a:pPr>
            <a:r>
              <a:rPr lang="en-US" sz="3200" b="1" strike="noStrike" spc="-1">
                <a:solidFill>
                  <a:srgbClr val="FFFFFF"/>
                </a:solidFill>
                <a:latin typeface="Rajdhani"/>
                <a:ea typeface="DejaVu Sans"/>
              </a:rPr>
              <a:t>Diagrams</a:t>
            </a:r>
            <a:r>
              <a:t/>
            </a:r>
            <a:br/>
            <a:r>
              <a:rPr lang="en-US" sz="1400" b="0" strike="noStrike" spc="-1">
                <a:solidFill>
                  <a:srgbClr val="F3F3F3"/>
                </a:solidFill>
                <a:latin typeface="Fira Sans Condensed Light"/>
                <a:ea typeface="Fira Sans Condensed Light"/>
              </a:rPr>
              <a:t>Architecture Diagram</a:t>
            </a:r>
            <a:r>
              <a:t/>
            </a:r>
            <a:br/>
            <a:endParaRPr lang="en-US" sz="1400" b="0" strike="noStrike" spc="-1">
              <a:solidFill>
                <a:srgbClr val="000000"/>
              </a:solidFill>
              <a:latin typeface="Arial"/>
            </a:endParaRPr>
          </a:p>
        </p:txBody>
      </p:sp>
      <p:pic>
        <p:nvPicPr>
          <p:cNvPr id="313" name="Picture 4"/>
          <p:cNvPicPr/>
          <p:nvPr/>
        </p:nvPicPr>
        <p:blipFill>
          <a:blip r:embed="rId2"/>
          <a:stretch/>
        </p:blipFill>
        <p:spPr>
          <a:xfrm>
            <a:off x="2602080" y="140400"/>
            <a:ext cx="3705120" cy="4862520"/>
          </a:xfrm>
          <a:prstGeom prst="rect">
            <a:avLst/>
          </a:prstGeom>
          <a:ln>
            <a:noFill/>
          </a:ln>
        </p:spPr>
      </p:pic>
      <p:sp>
        <p:nvSpPr>
          <p:cNvPr id="314" name="CustomShape 2"/>
          <p:cNvSpPr/>
          <p:nvPr/>
        </p:nvSpPr>
        <p:spPr>
          <a:xfrm>
            <a:off x="200880" y="1167840"/>
            <a:ext cx="5631480" cy="1523520"/>
          </a:xfrm>
          <a:prstGeom prst="rect">
            <a:avLst/>
          </a:prstGeom>
          <a:noFill/>
          <a:ln>
            <a:noFill/>
          </a:ln>
        </p:spPr>
        <p:style>
          <a:lnRef idx="0">
            <a:scrgbClr r="0" g="0" b="0"/>
          </a:lnRef>
          <a:fillRef idx="0">
            <a:scrgbClr r="0" g="0" b="0"/>
          </a:fillRef>
          <a:effectRef idx="0">
            <a:scrgbClr r="0" g="0" b="0"/>
          </a:effectRef>
          <a:fontRef idx="minor"/>
        </p:style>
      </p:sp>
      <p:sp>
        <p:nvSpPr>
          <p:cNvPr id="5" name="TextBox 4">
            <a:extLst>
              <a:ext uri="{FF2B5EF4-FFF2-40B4-BE49-F238E27FC236}">
                <a16:creationId xmlns:a16="http://schemas.microsoft.com/office/drawing/2014/main" id="{1E964C63-4C0A-44D7-8ECC-D19393332EF6}"/>
              </a:ext>
            </a:extLst>
          </p:cNvPr>
          <p:cNvSpPr txBox="1"/>
          <p:nvPr/>
        </p:nvSpPr>
        <p:spPr>
          <a:xfrm>
            <a:off x="74341" y="4622705"/>
            <a:ext cx="713678" cy="369332"/>
          </a:xfrm>
          <a:prstGeom prst="rect">
            <a:avLst/>
          </a:prstGeom>
          <a:noFill/>
        </p:spPr>
        <p:txBody>
          <a:bodyPr wrap="square" rtlCol="0">
            <a:spAutoFit/>
          </a:bodyPr>
          <a:lstStyle/>
          <a:p>
            <a:r>
              <a:rPr lang="en-US" dirty="0">
                <a:solidFill>
                  <a:schemeClr val="bg2"/>
                </a:solidFill>
              </a:rPr>
              <a:t>10</a:t>
            </a:r>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5" name="Picture 5"/>
          <p:cNvPicPr/>
          <p:nvPr/>
        </p:nvPicPr>
        <p:blipFill>
          <a:blip r:embed="rId2"/>
          <a:stretch/>
        </p:blipFill>
        <p:spPr>
          <a:xfrm>
            <a:off x="431180" y="1149397"/>
            <a:ext cx="3538800" cy="3842640"/>
          </a:xfrm>
          <a:prstGeom prst="rect">
            <a:avLst/>
          </a:prstGeom>
          <a:ln>
            <a:noFill/>
          </a:ln>
        </p:spPr>
      </p:pic>
      <p:pic>
        <p:nvPicPr>
          <p:cNvPr id="316" name="Picture 7"/>
          <p:cNvPicPr/>
          <p:nvPr/>
        </p:nvPicPr>
        <p:blipFill>
          <a:blip r:embed="rId3"/>
          <a:stretch/>
        </p:blipFill>
        <p:spPr>
          <a:xfrm>
            <a:off x="4398480" y="1487160"/>
            <a:ext cx="4167360" cy="3485520"/>
          </a:xfrm>
          <a:prstGeom prst="rect">
            <a:avLst/>
          </a:prstGeom>
          <a:ln>
            <a:noFill/>
          </a:ln>
        </p:spPr>
      </p:pic>
      <p:sp>
        <p:nvSpPr>
          <p:cNvPr id="317" name="TextShape 1"/>
          <p:cNvSpPr txBox="1"/>
          <p:nvPr/>
        </p:nvSpPr>
        <p:spPr>
          <a:xfrm>
            <a:off x="283680" y="96120"/>
            <a:ext cx="8228880" cy="1554120"/>
          </a:xfrm>
          <a:prstGeom prst="rect">
            <a:avLst/>
          </a:prstGeom>
          <a:noFill/>
          <a:ln>
            <a:noFill/>
          </a:ln>
        </p:spPr>
        <p:txBody>
          <a:bodyPr lIns="0" tIns="0" rIns="0" bIns="0" anchor="ctr">
            <a:noAutofit/>
          </a:bodyPr>
          <a:lstStyle/>
          <a:p>
            <a:pPr>
              <a:lnSpc>
                <a:spcPct val="90000"/>
              </a:lnSpc>
            </a:pPr>
            <a:r>
              <a:rPr lang="en-US" sz="3200" b="1" strike="noStrike" spc="-1" dirty="0">
                <a:solidFill>
                  <a:srgbClr val="FFFFFF"/>
                </a:solidFill>
                <a:latin typeface="Rajdhani"/>
                <a:ea typeface="DejaVu Sans"/>
              </a:rPr>
              <a:t>Diagrams </a:t>
            </a:r>
            <a:r>
              <a:rPr dirty="0"/>
              <a:t/>
            </a:r>
            <a:br>
              <a:rPr dirty="0"/>
            </a:br>
            <a:r>
              <a:rPr lang="en-US" sz="2600" b="0" strike="noStrike" spc="-1" dirty="0">
                <a:solidFill>
                  <a:srgbClr val="F3F3F3"/>
                </a:solidFill>
                <a:latin typeface="Fira Sans Condensed Light"/>
                <a:ea typeface="Fira Sans Condensed Light"/>
              </a:rPr>
              <a:t>Sequence diagrams</a:t>
            </a:r>
            <a:r>
              <a:rPr dirty="0"/>
              <a:t/>
            </a:r>
            <a:br>
              <a:rPr dirty="0"/>
            </a:br>
            <a:endParaRPr lang="en-US" sz="2600" b="0" strike="noStrike" spc="-1" dirty="0">
              <a:solidFill>
                <a:srgbClr val="000000"/>
              </a:solidFill>
              <a:latin typeface="Arial"/>
            </a:endParaRPr>
          </a:p>
        </p:txBody>
      </p:sp>
      <p:sp>
        <p:nvSpPr>
          <p:cNvPr id="5" name="TextBox 4">
            <a:extLst>
              <a:ext uri="{FF2B5EF4-FFF2-40B4-BE49-F238E27FC236}">
                <a16:creationId xmlns:a16="http://schemas.microsoft.com/office/drawing/2014/main" id="{911367F3-611C-4D19-AB6F-401F301449D5}"/>
              </a:ext>
            </a:extLst>
          </p:cNvPr>
          <p:cNvSpPr txBox="1"/>
          <p:nvPr/>
        </p:nvSpPr>
        <p:spPr>
          <a:xfrm>
            <a:off x="74341" y="4622705"/>
            <a:ext cx="713678" cy="369332"/>
          </a:xfrm>
          <a:prstGeom prst="rect">
            <a:avLst/>
          </a:prstGeom>
          <a:noFill/>
        </p:spPr>
        <p:txBody>
          <a:bodyPr wrap="square" rtlCol="0">
            <a:spAutoFit/>
          </a:bodyPr>
          <a:lstStyle/>
          <a:p>
            <a:r>
              <a:rPr lang="en-US" dirty="0">
                <a:solidFill>
                  <a:schemeClr val="bg2"/>
                </a:solidFill>
              </a:rPr>
              <a:t>11</a:t>
            </a: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CustomShape 1"/>
          <p:cNvSpPr/>
          <p:nvPr/>
        </p:nvSpPr>
        <p:spPr>
          <a:xfrm>
            <a:off x="264600" y="176040"/>
            <a:ext cx="5194080" cy="886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r>
              <a:rPr lang="en-US" sz="3200" b="1" strike="noStrike" spc="-1" dirty="0">
                <a:solidFill>
                  <a:srgbClr val="F3F3F3"/>
                </a:solidFill>
                <a:latin typeface="Rajdhani"/>
                <a:ea typeface="Fira Sans Condensed Light"/>
              </a:rPr>
              <a:t>Diagrams </a:t>
            </a:r>
            <a:endParaRPr lang="en-US" sz="3200" b="0" strike="noStrike" spc="-1" dirty="0">
              <a:latin typeface="Arial"/>
            </a:endParaRPr>
          </a:p>
          <a:p>
            <a:pPr>
              <a:lnSpc>
                <a:spcPct val="100000"/>
              </a:lnSpc>
              <a:tabLst>
                <a:tab pos="0" algn="l"/>
              </a:tabLst>
            </a:pPr>
            <a:r>
              <a:rPr lang="en-US" sz="1600" b="1" strike="noStrike" spc="-1" dirty="0">
                <a:solidFill>
                  <a:srgbClr val="F3F3F3"/>
                </a:solidFill>
                <a:latin typeface="Fira Sans Condensed Light"/>
                <a:ea typeface="DejaVu Sans"/>
              </a:rPr>
              <a:t>Class diagram:</a:t>
            </a:r>
            <a:endParaRPr lang="en-US" sz="1600" b="0" strike="noStrike" spc="-1" dirty="0">
              <a:latin typeface="Arial"/>
            </a:endParaRPr>
          </a:p>
        </p:txBody>
      </p:sp>
      <p:pic>
        <p:nvPicPr>
          <p:cNvPr id="319" name="Picture 3"/>
          <p:cNvPicPr/>
          <p:nvPr/>
        </p:nvPicPr>
        <p:blipFill>
          <a:blip r:embed="rId2"/>
          <a:stretch/>
        </p:blipFill>
        <p:spPr>
          <a:xfrm>
            <a:off x="490861" y="1062720"/>
            <a:ext cx="8310960" cy="3685320"/>
          </a:xfrm>
          <a:prstGeom prst="rect">
            <a:avLst/>
          </a:prstGeom>
          <a:ln>
            <a:noFill/>
          </a:ln>
        </p:spPr>
      </p:pic>
      <p:sp>
        <p:nvSpPr>
          <p:cNvPr id="4" name="TextBox 3">
            <a:extLst>
              <a:ext uri="{FF2B5EF4-FFF2-40B4-BE49-F238E27FC236}">
                <a16:creationId xmlns:a16="http://schemas.microsoft.com/office/drawing/2014/main" id="{9BC57EE1-039B-4E93-9902-C65A5C527FCD}"/>
              </a:ext>
            </a:extLst>
          </p:cNvPr>
          <p:cNvSpPr txBox="1"/>
          <p:nvPr/>
        </p:nvSpPr>
        <p:spPr>
          <a:xfrm>
            <a:off x="74341" y="4622705"/>
            <a:ext cx="713678" cy="369332"/>
          </a:xfrm>
          <a:prstGeom prst="rect">
            <a:avLst/>
          </a:prstGeom>
          <a:noFill/>
        </p:spPr>
        <p:txBody>
          <a:bodyPr wrap="square" rtlCol="0">
            <a:spAutoFit/>
          </a:bodyPr>
          <a:lstStyle/>
          <a:p>
            <a:r>
              <a:rPr lang="en-US" dirty="0">
                <a:solidFill>
                  <a:schemeClr val="bg2"/>
                </a:solidFill>
              </a:rPr>
              <a:t>12</a:t>
            </a: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CustomShape 1"/>
          <p:cNvSpPr/>
          <p:nvPr/>
        </p:nvSpPr>
        <p:spPr>
          <a:xfrm>
            <a:off x="458280" y="75600"/>
            <a:ext cx="5194080" cy="6354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r>
              <a:rPr lang="en-US" sz="3200" b="1" strike="noStrike" spc="-1">
                <a:solidFill>
                  <a:srgbClr val="FFFFFF"/>
                </a:solidFill>
                <a:latin typeface="Rajdhani"/>
                <a:ea typeface="DejaVu Sans"/>
              </a:rPr>
              <a:t>Dataset Used:</a:t>
            </a:r>
            <a:endParaRPr lang="en-US" sz="3200" b="0" strike="noStrike" spc="-1">
              <a:latin typeface="Arial"/>
            </a:endParaRPr>
          </a:p>
        </p:txBody>
      </p:sp>
      <p:pic>
        <p:nvPicPr>
          <p:cNvPr id="321" name="Picture 4"/>
          <p:cNvPicPr/>
          <p:nvPr/>
        </p:nvPicPr>
        <p:blipFill>
          <a:blip r:embed="rId2"/>
          <a:stretch/>
        </p:blipFill>
        <p:spPr>
          <a:xfrm>
            <a:off x="4489560" y="609480"/>
            <a:ext cx="4458960" cy="3797280"/>
          </a:xfrm>
          <a:prstGeom prst="rect">
            <a:avLst/>
          </a:prstGeom>
          <a:ln>
            <a:noFill/>
          </a:ln>
        </p:spPr>
      </p:pic>
      <p:sp>
        <p:nvSpPr>
          <p:cNvPr id="322" name="CustomShape 2"/>
          <p:cNvSpPr/>
          <p:nvPr/>
        </p:nvSpPr>
        <p:spPr>
          <a:xfrm>
            <a:off x="195120" y="897480"/>
            <a:ext cx="4092840" cy="1852920"/>
          </a:xfrm>
          <a:prstGeom prst="rect">
            <a:avLst/>
          </a:prstGeom>
          <a:solidFill>
            <a:srgbClr val="0C343D">
              <a:alpha val="57000"/>
            </a:srgbClr>
          </a:solidFill>
          <a:ln>
            <a:noFill/>
          </a:ln>
        </p:spPr>
        <p:style>
          <a:lnRef idx="0">
            <a:scrgbClr r="0" g="0" b="0"/>
          </a:lnRef>
          <a:fillRef idx="0">
            <a:scrgbClr r="0" g="0" b="0"/>
          </a:fillRef>
          <a:effectRef idx="0">
            <a:scrgbClr r="0" g="0" b="0"/>
          </a:effectRef>
          <a:fontRef idx="minor"/>
        </p:style>
        <p:txBody>
          <a:bodyPr lIns="234000" tIns="234000" rIns="234000" bIns="91440">
            <a:noAutofit/>
          </a:bodyPr>
          <a:lstStyle/>
          <a:p>
            <a:pPr marL="153000">
              <a:lnSpc>
                <a:spcPct val="100000"/>
              </a:lnSpc>
            </a:pPr>
            <a:r>
              <a:rPr lang="en-US" sz="1600" b="0" strike="noStrike" spc="-1">
                <a:solidFill>
                  <a:srgbClr val="FFFFFF"/>
                </a:solidFill>
                <a:latin typeface="Fira Sans Condensed Light"/>
                <a:ea typeface="DejaVu Sans"/>
              </a:rPr>
              <a:t>Our dataset has over 100000 instances of Rs numbers and consists of 6 main features showing both alleles for every family member and the number of chromosome for each instance</a:t>
            </a:r>
            <a:endParaRPr lang="en-US" sz="1600" b="0" strike="noStrike" spc="-1">
              <a:latin typeface="Arial"/>
            </a:endParaRPr>
          </a:p>
        </p:txBody>
      </p:sp>
      <p:sp>
        <p:nvSpPr>
          <p:cNvPr id="5" name="TextBox 4">
            <a:extLst>
              <a:ext uri="{FF2B5EF4-FFF2-40B4-BE49-F238E27FC236}">
                <a16:creationId xmlns:a16="http://schemas.microsoft.com/office/drawing/2014/main" id="{0586D6AE-E617-4A9D-9D9D-650E841F43E7}"/>
              </a:ext>
            </a:extLst>
          </p:cNvPr>
          <p:cNvSpPr txBox="1"/>
          <p:nvPr/>
        </p:nvSpPr>
        <p:spPr>
          <a:xfrm>
            <a:off x="74341" y="4622705"/>
            <a:ext cx="713678" cy="369332"/>
          </a:xfrm>
          <a:prstGeom prst="rect">
            <a:avLst/>
          </a:prstGeom>
          <a:noFill/>
        </p:spPr>
        <p:txBody>
          <a:bodyPr wrap="square" rtlCol="0">
            <a:spAutoFit/>
          </a:bodyPr>
          <a:lstStyle/>
          <a:p>
            <a:r>
              <a:rPr lang="en-US" dirty="0">
                <a:solidFill>
                  <a:schemeClr val="bg2"/>
                </a:solidFill>
              </a:rPr>
              <a:t>13</a:t>
            </a:r>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extShape 1"/>
          <p:cNvSpPr txBox="1"/>
          <p:nvPr/>
        </p:nvSpPr>
        <p:spPr>
          <a:xfrm>
            <a:off x="232920" y="337320"/>
            <a:ext cx="8228880" cy="858240"/>
          </a:xfrm>
          <a:prstGeom prst="rect">
            <a:avLst/>
          </a:prstGeom>
          <a:noFill/>
          <a:ln>
            <a:noFill/>
          </a:ln>
        </p:spPr>
        <p:txBody>
          <a:bodyPr lIns="0" tIns="0" rIns="0" bIns="0" anchor="ctr">
            <a:noAutofit/>
          </a:bodyPr>
          <a:lstStyle/>
          <a:p>
            <a:pPr>
              <a:lnSpc>
                <a:spcPct val="90000"/>
              </a:lnSpc>
            </a:pPr>
            <a:r>
              <a:rPr lang="en-US" sz="3200" b="1" strike="noStrike" spc="-1" dirty="0">
                <a:solidFill>
                  <a:srgbClr val="FFFFFF"/>
                </a:solidFill>
                <a:latin typeface="Rajdhani"/>
                <a:ea typeface="DejaVu Sans"/>
              </a:rPr>
              <a:t>Dataset Used</a:t>
            </a:r>
            <a:r>
              <a:rPr dirty="0"/>
              <a:t/>
            </a:r>
            <a:br>
              <a:rPr dirty="0"/>
            </a:br>
            <a:endParaRPr lang="en-US" sz="3200" b="0" strike="noStrike" spc="-1" dirty="0">
              <a:solidFill>
                <a:srgbClr val="000000"/>
              </a:solidFill>
              <a:latin typeface="Arial"/>
            </a:endParaRPr>
          </a:p>
        </p:txBody>
      </p:sp>
      <p:sp>
        <p:nvSpPr>
          <p:cNvPr id="324" name="CustomShape 2"/>
          <p:cNvSpPr/>
          <p:nvPr/>
        </p:nvSpPr>
        <p:spPr>
          <a:xfrm>
            <a:off x="232920" y="833760"/>
            <a:ext cx="5147640" cy="2298960"/>
          </a:xfrm>
          <a:prstGeom prst="rect">
            <a:avLst/>
          </a:prstGeom>
          <a:solidFill>
            <a:srgbClr val="0C343D">
              <a:alpha val="57000"/>
            </a:srgbClr>
          </a:solidFill>
          <a:ln>
            <a:noFill/>
          </a:ln>
        </p:spPr>
        <p:style>
          <a:lnRef idx="0">
            <a:scrgbClr r="0" g="0" b="0"/>
          </a:lnRef>
          <a:fillRef idx="0">
            <a:scrgbClr r="0" g="0" b="0"/>
          </a:fillRef>
          <a:effectRef idx="0">
            <a:scrgbClr r="0" g="0" b="0"/>
          </a:effectRef>
          <a:fontRef idx="minor"/>
        </p:style>
        <p:txBody>
          <a:bodyPr lIns="234000" tIns="234000" rIns="234000" bIns="91440">
            <a:noAutofit/>
          </a:bodyPr>
          <a:lstStyle/>
          <a:p>
            <a:pPr marL="153000">
              <a:lnSpc>
                <a:spcPct val="100000"/>
              </a:lnSpc>
            </a:pPr>
            <a:r>
              <a:rPr lang="en-US" sz="1400" b="0" strike="noStrike" spc="-1" dirty="0">
                <a:solidFill>
                  <a:srgbClr val="DCDDDE"/>
                </a:solidFill>
                <a:latin typeface="Fira Sans Condensed Light"/>
                <a:ea typeface="DejaVu Sans"/>
              </a:rPr>
              <a:t>In the whole genome the process to determine paternity is somewhat different There are specific locations (IDs) or the right terminology (locus, loci) in the whole genome every location and is in a specific chromosome For each of these locations, there exists a specific repeat that we are looking for ex: D7S280 --&gt; GATA counting the number of those repeats for each location is the goal and then comparing it with the number of repeats in the mother and father</a:t>
            </a:r>
            <a:endParaRPr lang="en-US" sz="1400" b="0" strike="noStrike" spc="-1" dirty="0">
              <a:latin typeface="Arial"/>
            </a:endParaRPr>
          </a:p>
        </p:txBody>
      </p:sp>
      <p:pic>
        <p:nvPicPr>
          <p:cNvPr id="325" name="Picture 5"/>
          <p:cNvPicPr/>
          <p:nvPr/>
        </p:nvPicPr>
        <p:blipFill>
          <a:blip r:embed="rId2"/>
          <a:stretch/>
        </p:blipFill>
        <p:spPr>
          <a:xfrm>
            <a:off x="5605560" y="718200"/>
            <a:ext cx="3305160" cy="4087440"/>
          </a:xfrm>
          <a:prstGeom prst="rect">
            <a:avLst/>
          </a:prstGeom>
          <a:ln>
            <a:noFill/>
          </a:ln>
        </p:spPr>
      </p:pic>
      <p:sp>
        <p:nvSpPr>
          <p:cNvPr id="5" name="TextBox 4">
            <a:extLst>
              <a:ext uri="{FF2B5EF4-FFF2-40B4-BE49-F238E27FC236}">
                <a16:creationId xmlns:a16="http://schemas.microsoft.com/office/drawing/2014/main" id="{E3A54F04-DC58-455D-A5E8-E55605BD3F0E}"/>
              </a:ext>
            </a:extLst>
          </p:cNvPr>
          <p:cNvSpPr txBox="1"/>
          <p:nvPr/>
        </p:nvSpPr>
        <p:spPr>
          <a:xfrm>
            <a:off x="74341" y="4622705"/>
            <a:ext cx="713678" cy="369332"/>
          </a:xfrm>
          <a:prstGeom prst="rect">
            <a:avLst/>
          </a:prstGeom>
          <a:noFill/>
        </p:spPr>
        <p:txBody>
          <a:bodyPr wrap="square" rtlCol="0">
            <a:spAutoFit/>
          </a:bodyPr>
          <a:lstStyle/>
          <a:p>
            <a:r>
              <a:rPr lang="en-US" dirty="0">
                <a:solidFill>
                  <a:schemeClr val="bg2"/>
                </a:solidFill>
              </a:rPr>
              <a:t>14</a:t>
            </a:r>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CustomShape 1"/>
          <p:cNvSpPr/>
          <p:nvPr/>
        </p:nvSpPr>
        <p:spPr>
          <a:xfrm>
            <a:off x="317160" y="127080"/>
            <a:ext cx="5194080" cy="6354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r>
              <a:rPr lang="en-US" sz="3200" b="1" strike="noStrike" spc="-1" dirty="0">
                <a:solidFill>
                  <a:srgbClr val="FFFFFF"/>
                </a:solidFill>
                <a:latin typeface="Rajdhani"/>
                <a:ea typeface="DejaVu Sans"/>
              </a:rPr>
              <a:t>User interface</a:t>
            </a:r>
            <a:endParaRPr lang="en-US" sz="3200" b="0" strike="noStrike" spc="-1" dirty="0">
              <a:latin typeface="Arial"/>
            </a:endParaRPr>
          </a:p>
          <a:p>
            <a:pPr>
              <a:lnSpc>
                <a:spcPct val="100000"/>
              </a:lnSpc>
              <a:tabLst>
                <a:tab pos="0" algn="l"/>
              </a:tabLst>
            </a:pPr>
            <a:r>
              <a:rPr lang="en-US" sz="1600" b="1" strike="noStrike" spc="-1" dirty="0">
                <a:solidFill>
                  <a:srgbClr val="FFFFFF"/>
                </a:solidFill>
                <a:latin typeface="Fira Sans Condensed Light"/>
                <a:ea typeface="DejaVu Sans"/>
              </a:rPr>
              <a:t>Mobile application/GUI/Web application</a:t>
            </a:r>
            <a:endParaRPr lang="en-US" sz="1600" b="0" strike="noStrike" spc="-1" dirty="0">
              <a:latin typeface="Arial"/>
            </a:endParaRPr>
          </a:p>
        </p:txBody>
      </p:sp>
      <p:sp>
        <p:nvSpPr>
          <p:cNvPr id="327" name="CustomShape 2"/>
          <p:cNvSpPr/>
          <p:nvPr/>
        </p:nvSpPr>
        <p:spPr>
          <a:xfrm>
            <a:off x="0" y="870120"/>
            <a:ext cx="9143640" cy="4197240"/>
          </a:xfrm>
          <a:prstGeom prst="rect">
            <a:avLst/>
          </a:prstGeom>
          <a:solidFill>
            <a:srgbClr val="0C343D">
              <a:alpha val="57000"/>
            </a:srgbClr>
          </a:solidFill>
          <a:ln>
            <a:noFill/>
          </a:ln>
        </p:spPr>
        <p:style>
          <a:lnRef idx="0">
            <a:scrgbClr r="0" g="0" b="0"/>
          </a:lnRef>
          <a:fillRef idx="0">
            <a:scrgbClr r="0" g="0" b="0"/>
          </a:fillRef>
          <a:effectRef idx="0">
            <a:scrgbClr r="0" g="0" b="0"/>
          </a:effectRef>
          <a:fontRef idx="minor"/>
        </p:style>
        <p:txBody>
          <a:bodyPr/>
          <a:lstStyle/>
          <a:p>
            <a:endParaRPr lang="en-US" dirty="0"/>
          </a:p>
        </p:txBody>
      </p:sp>
      <p:sp>
        <p:nvSpPr>
          <p:cNvPr id="7" name="TextBox 6">
            <a:extLst>
              <a:ext uri="{FF2B5EF4-FFF2-40B4-BE49-F238E27FC236}">
                <a16:creationId xmlns:a16="http://schemas.microsoft.com/office/drawing/2014/main" id="{23D68F2F-1633-4817-85C5-CBEB9A91C216}"/>
              </a:ext>
            </a:extLst>
          </p:cNvPr>
          <p:cNvSpPr txBox="1"/>
          <p:nvPr/>
        </p:nvSpPr>
        <p:spPr>
          <a:xfrm>
            <a:off x="74341" y="4622705"/>
            <a:ext cx="713678" cy="369332"/>
          </a:xfrm>
          <a:prstGeom prst="rect">
            <a:avLst/>
          </a:prstGeom>
          <a:noFill/>
        </p:spPr>
        <p:txBody>
          <a:bodyPr wrap="square" rtlCol="0">
            <a:spAutoFit/>
          </a:bodyPr>
          <a:lstStyle/>
          <a:p>
            <a:r>
              <a:rPr lang="en-US" dirty="0">
                <a:solidFill>
                  <a:schemeClr val="bg2"/>
                </a:solidFill>
              </a:rPr>
              <a:t>15</a:t>
            </a:r>
          </a:p>
        </p:txBody>
      </p:sp>
      <p:pic>
        <p:nvPicPr>
          <p:cNvPr id="1028" name="Picture 4">
            <a:extLst>
              <a:ext uri="{FF2B5EF4-FFF2-40B4-BE49-F238E27FC236}">
                <a16:creationId xmlns:a16="http://schemas.microsoft.com/office/drawing/2014/main" id="{1918C9B0-28BE-4C8E-B7FB-58D5577E09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0087" t="10993" r="18937" b="7778"/>
          <a:stretch/>
        </p:blipFill>
        <p:spPr bwMode="auto">
          <a:xfrm>
            <a:off x="6404156" y="1011274"/>
            <a:ext cx="1880840" cy="3914932"/>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FC2DCC8-6183-4393-ACC3-FA8C7BB36B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837" t="12150" r="19106" b="14138"/>
          <a:stretch/>
        </p:blipFill>
        <p:spPr bwMode="auto">
          <a:xfrm>
            <a:off x="3598127" y="1011274"/>
            <a:ext cx="1947386" cy="3883714"/>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29AF709C-D73C-48EC-9285-13FECA6C1A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0037" t="12439" r="18943" b="9801"/>
          <a:stretch/>
        </p:blipFill>
        <p:spPr bwMode="auto">
          <a:xfrm>
            <a:off x="892110" y="1124956"/>
            <a:ext cx="2022090" cy="3770032"/>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CustomShape 1"/>
          <p:cNvSpPr/>
          <p:nvPr/>
        </p:nvSpPr>
        <p:spPr>
          <a:xfrm>
            <a:off x="282600" y="359640"/>
            <a:ext cx="5194080" cy="6354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r>
              <a:rPr lang="en-US" sz="3200" b="1" strike="noStrike" spc="-1" dirty="0">
                <a:solidFill>
                  <a:srgbClr val="FFFFFF"/>
                </a:solidFill>
                <a:latin typeface="Rajdhani"/>
                <a:ea typeface="DejaVu Sans"/>
              </a:rPr>
              <a:t>User interface </a:t>
            </a:r>
            <a:endParaRPr lang="en-US" sz="3200" b="0" strike="noStrike" spc="-1" dirty="0">
              <a:latin typeface="Arial"/>
            </a:endParaRPr>
          </a:p>
          <a:p>
            <a:pPr>
              <a:lnSpc>
                <a:spcPct val="100000"/>
              </a:lnSpc>
              <a:tabLst>
                <a:tab pos="0" algn="l"/>
              </a:tabLst>
            </a:pPr>
            <a:endParaRPr lang="en-US" sz="1400" b="0" strike="noStrike" spc="-1" dirty="0">
              <a:latin typeface="Arial"/>
            </a:endParaRPr>
          </a:p>
          <a:p>
            <a:pPr>
              <a:lnSpc>
                <a:spcPct val="100000"/>
              </a:lnSpc>
              <a:tabLst>
                <a:tab pos="0" algn="l"/>
              </a:tabLst>
            </a:pPr>
            <a:endParaRPr lang="en-US" sz="1400" b="0" strike="noStrike" spc="-1" dirty="0">
              <a:latin typeface="Arial"/>
            </a:endParaRPr>
          </a:p>
        </p:txBody>
      </p:sp>
      <p:sp>
        <p:nvSpPr>
          <p:cNvPr id="332" name="CustomShape 2"/>
          <p:cNvSpPr/>
          <p:nvPr/>
        </p:nvSpPr>
        <p:spPr>
          <a:xfrm>
            <a:off x="118946" y="802717"/>
            <a:ext cx="8742240" cy="4189320"/>
          </a:xfrm>
          <a:prstGeom prst="rect">
            <a:avLst/>
          </a:prstGeom>
          <a:solidFill>
            <a:srgbClr val="0C343D">
              <a:alpha val="57000"/>
            </a:srgbClr>
          </a:solidFill>
          <a:ln>
            <a:noFill/>
          </a:ln>
        </p:spPr>
        <p:style>
          <a:lnRef idx="0">
            <a:scrgbClr r="0" g="0" b="0"/>
          </a:lnRef>
          <a:fillRef idx="0">
            <a:scrgbClr r="0" g="0" b="0"/>
          </a:fillRef>
          <a:effectRef idx="0">
            <a:scrgbClr r="0" g="0" b="0"/>
          </a:effectRef>
          <a:fontRef idx="minor"/>
        </p:style>
      </p:sp>
      <p:sp>
        <p:nvSpPr>
          <p:cNvPr id="10" name="TextBox 9">
            <a:extLst>
              <a:ext uri="{FF2B5EF4-FFF2-40B4-BE49-F238E27FC236}">
                <a16:creationId xmlns:a16="http://schemas.microsoft.com/office/drawing/2014/main" id="{5F6E7D9D-2BFA-4787-9F80-5EF8B4AA2AC7}"/>
              </a:ext>
            </a:extLst>
          </p:cNvPr>
          <p:cNvSpPr txBox="1"/>
          <p:nvPr/>
        </p:nvSpPr>
        <p:spPr>
          <a:xfrm>
            <a:off x="74341" y="4622705"/>
            <a:ext cx="713678" cy="369332"/>
          </a:xfrm>
          <a:prstGeom prst="rect">
            <a:avLst/>
          </a:prstGeom>
          <a:noFill/>
        </p:spPr>
        <p:txBody>
          <a:bodyPr wrap="square" rtlCol="0">
            <a:spAutoFit/>
          </a:bodyPr>
          <a:lstStyle/>
          <a:p>
            <a:r>
              <a:rPr lang="en-US" dirty="0">
                <a:solidFill>
                  <a:schemeClr val="bg2"/>
                </a:solidFill>
              </a:rPr>
              <a:t>16</a:t>
            </a:r>
          </a:p>
        </p:txBody>
      </p:sp>
      <p:pic>
        <p:nvPicPr>
          <p:cNvPr id="2050" name="Picture 2">
            <a:extLst>
              <a:ext uri="{FF2B5EF4-FFF2-40B4-BE49-F238E27FC236}">
                <a16:creationId xmlns:a16="http://schemas.microsoft.com/office/drawing/2014/main" id="{5B9A5075-AE64-4557-B2D4-3E0603B3F02C}"/>
              </a:ext>
            </a:extLst>
          </p:cNvPr>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l="50000" t="2321"/>
          <a:stretch/>
        </p:blipFill>
        <p:spPr bwMode="auto">
          <a:xfrm>
            <a:off x="555924" y="995040"/>
            <a:ext cx="3347470" cy="1839238"/>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01BEFA63-5B63-4DD2-8D35-25FDB92132A0}"/>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50000" t="5920"/>
          <a:stretch/>
        </p:blipFill>
        <p:spPr bwMode="auto">
          <a:xfrm>
            <a:off x="4436442" y="953291"/>
            <a:ext cx="3440052" cy="1627484"/>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8BC9E741-505D-4ABB-813A-076A39F29D39}"/>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50000" t="3767"/>
          <a:stretch/>
        </p:blipFill>
        <p:spPr bwMode="auto">
          <a:xfrm>
            <a:off x="555924" y="3178886"/>
            <a:ext cx="3129778" cy="1694184"/>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7BC2CC75-EECF-4D2A-99A3-F279A048D39D}"/>
              </a:ext>
            </a:extLst>
          </p:cNvPr>
          <p:cNvPicPr>
            <a:picLocks noChangeAspect="1" noChangeArrowheads="1"/>
          </p:cNvPicPr>
          <p:nvPr/>
        </p:nvPicPr>
        <p:blipFill rotWithShape="1">
          <a:blip r:embed="rId5" cstate="hqprint">
            <a:extLst>
              <a:ext uri="{28A0092B-C50C-407E-A947-70E740481C1C}">
                <a14:useLocalDpi xmlns:a14="http://schemas.microsoft.com/office/drawing/2010/main" val="0"/>
              </a:ext>
            </a:extLst>
          </a:blip>
          <a:srcRect l="50000" t="3189"/>
          <a:stretch/>
        </p:blipFill>
        <p:spPr bwMode="auto">
          <a:xfrm>
            <a:off x="4436764" y="2897377"/>
            <a:ext cx="3673360" cy="2000376"/>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CustomShape 1"/>
          <p:cNvSpPr/>
          <p:nvPr/>
        </p:nvSpPr>
        <p:spPr>
          <a:xfrm>
            <a:off x="434880" y="402480"/>
            <a:ext cx="4571640" cy="577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tabLst>
                <a:tab pos="0" algn="l"/>
              </a:tabLst>
            </a:pPr>
            <a:r>
              <a:rPr lang="en-US" sz="3200" b="1" strike="noStrike" spc="-1">
                <a:solidFill>
                  <a:srgbClr val="FFFFFF"/>
                </a:solidFill>
                <a:latin typeface="Rajdhani"/>
                <a:ea typeface="DejaVu Sans"/>
              </a:rPr>
              <a:t>Results</a:t>
            </a:r>
            <a:endParaRPr lang="en-US" sz="3200" b="0" strike="noStrike" spc="-1">
              <a:latin typeface="Arial"/>
            </a:endParaRPr>
          </a:p>
        </p:txBody>
      </p:sp>
      <p:sp>
        <p:nvSpPr>
          <p:cNvPr id="342" name="CustomShape 2"/>
          <p:cNvSpPr/>
          <p:nvPr/>
        </p:nvSpPr>
        <p:spPr>
          <a:xfrm>
            <a:off x="1492310" y="3684917"/>
            <a:ext cx="21110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dirty="0">
                <a:solidFill>
                  <a:srgbClr val="FFFFFF"/>
                </a:solidFill>
                <a:latin typeface="Arial"/>
                <a:ea typeface="DejaVu Sans"/>
              </a:rPr>
              <a:t>Rs numbers report</a:t>
            </a:r>
            <a:endParaRPr lang="en-US" sz="1800" b="0" strike="noStrike" spc="-1" dirty="0">
              <a:latin typeface="Arial"/>
            </a:endParaRPr>
          </a:p>
        </p:txBody>
      </p:sp>
      <p:sp>
        <p:nvSpPr>
          <p:cNvPr id="7" name="TextBox 6">
            <a:extLst>
              <a:ext uri="{FF2B5EF4-FFF2-40B4-BE49-F238E27FC236}">
                <a16:creationId xmlns:a16="http://schemas.microsoft.com/office/drawing/2014/main" id="{1A0B1A3A-BE0A-49FF-AB3E-EE1A84A370B9}"/>
              </a:ext>
            </a:extLst>
          </p:cNvPr>
          <p:cNvSpPr txBox="1"/>
          <p:nvPr/>
        </p:nvSpPr>
        <p:spPr>
          <a:xfrm>
            <a:off x="74341" y="4622705"/>
            <a:ext cx="713678" cy="369332"/>
          </a:xfrm>
          <a:prstGeom prst="rect">
            <a:avLst/>
          </a:prstGeom>
          <a:noFill/>
        </p:spPr>
        <p:txBody>
          <a:bodyPr wrap="square" rtlCol="0">
            <a:spAutoFit/>
          </a:bodyPr>
          <a:lstStyle/>
          <a:p>
            <a:r>
              <a:rPr lang="en-US" dirty="0">
                <a:solidFill>
                  <a:schemeClr val="bg2"/>
                </a:solidFill>
              </a:rPr>
              <a:t>17</a:t>
            </a:r>
          </a:p>
        </p:txBody>
      </p:sp>
      <p:pic>
        <p:nvPicPr>
          <p:cNvPr id="8" name="Picture 10">
            <a:extLst>
              <a:ext uri="{FF2B5EF4-FFF2-40B4-BE49-F238E27FC236}">
                <a16:creationId xmlns:a16="http://schemas.microsoft.com/office/drawing/2014/main" id="{2B9E6E56-E380-417A-9826-6D4AD2A2F976}"/>
              </a:ext>
            </a:extLst>
          </p:cNvPr>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l="50000" t="3767"/>
          <a:stretch/>
        </p:blipFill>
        <p:spPr bwMode="auto">
          <a:xfrm>
            <a:off x="431180" y="1184957"/>
            <a:ext cx="4233300" cy="2291532"/>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69" name="CustomShape 1"/>
          <p:cNvSpPr/>
          <p:nvPr/>
        </p:nvSpPr>
        <p:spPr>
          <a:xfrm>
            <a:off x="720000" y="509760"/>
            <a:ext cx="770292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tabLst>
                <a:tab pos="0" algn="l"/>
              </a:tabLst>
            </a:pPr>
            <a:r>
              <a:rPr lang="en" sz="3000" b="1" strike="noStrike" spc="-1">
                <a:solidFill>
                  <a:srgbClr val="F3F3F3"/>
                </a:solidFill>
                <a:latin typeface="Rajdhani"/>
                <a:ea typeface="Rajdhani"/>
              </a:rPr>
              <a:t>Agenda</a:t>
            </a:r>
            <a:endParaRPr lang="en-US" sz="3000" b="0" strike="noStrike" spc="-1">
              <a:latin typeface="Arial"/>
            </a:endParaRPr>
          </a:p>
        </p:txBody>
      </p:sp>
      <p:sp>
        <p:nvSpPr>
          <p:cNvPr id="270" name="CustomShape 2"/>
          <p:cNvSpPr/>
          <p:nvPr/>
        </p:nvSpPr>
        <p:spPr>
          <a:xfrm>
            <a:off x="720000" y="1152360"/>
            <a:ext cx="7702920" cy="3605040"/>
          </a:xfrm>
          <a:prstGeom prst="rect">
            <a:avLst/>
          </a:prstGeom>
          <a:solidFill>
            <a:srgbClr val="0C343D">
              <a:alpha val="57000"/>
            </a:srgbClr>
          </a:solidFill>
          <a:ln>
            <a:noFill/>
          </a:ln>
        </p:spPr>
        <p:style>
          <a:lnRef idx="0">
            <a:scrgbClr r="0" g="0" b="0"/>
          </a:lnRef>
          <a:fillRef idx="0">
            <a:scrgbClr r="0" g="0" b="0"/>
          </a:fillRef>
          <a:effectRef idx="0">
            <a:scrgbClr r="0" g="0" b="0"/>
          </a:effectRef>
          <a:fontRef idx="minor"/>
        </p:style>
        <p:txBody>
          <a:bodyPr lIns="234000" tIns="234000" rIns="234000" bIns="91440">
            <a:noAutofit/>
          </a:bodyPr>
          <a:lstStyle/>
          <a:p>
            <a:pPr marL="457200" indent="-297360">
              <a:lnSpc>
                <a:spcPct val="100000"/>
              </a:lnSpc>
              <a:buClr>
                <a:srgbClr val="F3F3F3"/>
              </a:buClr>
              <a:buFont typeface="Arial"/>
              <a:buChar char="•"/>
            </a:pPr>
            <a:r>
              <a:rPr lang="en-US" sz="2000" b="0" strike="noStrike" spc="-1" dirty="0">
                <a:solidFill>
                  <a:srgbClr val="F3F3F3"/>
                </a:solidFill>
                <a:latin typeface="Fira Sans Condensed Light"/>
                <a:ea typeface="Fira Sans Condensed Light"/>
              </a:rPr>
              <a:t>Introduction &amp; Objectives</a:t>
            </a:r>
            <a:endParaRPr lang="en-US" sz="2000" b="0" strike="noStrike" spc="-1" dirty="0">
              <a:latin typeface="Arial"/>
            </a:endParaRPr>
          </a:p>
          <a:p>
            <a:pPr marL="457200" indent="-297360">
              <a:lnSpc>
                <a:spcPct val="100000"/>
              </a:lnSpc>
              <a:buClr>
                <a:srgbClr val="F3F3F3"/>
              </a:buClr>
              <a:buFont typeface="Arial"/>
              <a:buChar char="•"/>
            </a:pPr>
            <a:r>
              <a:rPr lang="en-US" sz="2000" b="0" strike="noStrike" spc="-1" dirty="0">
                <a:solidFill>
                  <a:srgbClr val="FFFFFF"/>
                </a:solidFill>
                <a:latin typeface="Fira Sans Condensed Light"/>
                <a:ea typeface="DejaVu Sans"/>
              </a:rPr>
              <a:t>Problem Statement</a:t>
            </a:r>
            <a:endParaRPr lang="en-US" sz="2000" b="0" strike="noStrike" spc="-1" dirty="0">
              <a:latin typeface="Arial"/>
            </a:endParaRPr>
          </a:p>
          <a:p>
            <a:pPr marL="457200" indent="-297360">
              <a:lnSpc>
                <a:spcPct val="100000"/>
              </a:lnSpc>
              <a:buClr>
                <a:srgbClr val="F3F3F3"/>
              </a:buClr>
              <a:buFont typeface="Arial"/>
              <a:buChar char="•"/>
            </a:pPr>
            <a:r>
              <a:rPr lang="en-US" sz="2000" b="0" strike="noStrike" spc="-1" dirty="0">
                <a:solidFill>
                  <a:srgbClr val="FFFFFF"/>
                </a:solidFill>
                <a:latin typeface="Fira Sans Condensed Light"/>
                <a:ea typeface="DejaVu Sans"/>
              </a:rPr>
              <a:t>System Overview</a:t>
            </a:r>
            <a:endParaRPr lang="en-US" sz="2000" b="0" strike="noStrike" spc="-1" dirty="0">
              <a:latin typeface="Arial"/>
            </a:endParaRPr>
          </a:p>
          <a:p>
            <a:pPr marL="457200" indent="-297360">
              <a:lnSpc>
                <a:spcPct val="100000"/>
              </a:lnSpc>
              <a:buClr>
                <a:srgbClr val="F3F3F3"/>
              </a:buClr>
              <a:buFont typeface="Arial"/>
              <a:buChar char="•"/>
            </a:pPr>
            <a:r>
              <a:rPr lang="en-US" sz="2000" b="0" strike="noStrike" spc="-1" dirty="0" smtClean="0">
                <a:solidFill>
                  <a:srgbClr val="FFFFFF"/>
                </a:solidFill>
                <a:latin typeface="Fira Sans Condensed Light"/>
                <a:ea typeface="DejaVu Sans"/>
              </a:rPr>
              <a:t>Methodology</a:t>
            </a:r>
            <a:endParaRPr lang="en-US" sz="2000" b="0" strike="noStrike" spc="-1" dirty="0">
              <a:latin typeface="Arial"/>
            </a:endParaRPr>
          </a:p>
          <a:p>
            <a:pPr marL="457200" indent="-297360">
              <a:lnSpc>
                <a:spcPct val="100000"/>
              </a:lnSpc>
              <a:buClr>
                <a:srgbClr val="F3F3F3"/>
              </a:buClr>
              <a:buFont typeface="Arial"/>
              <a:buChar char="•"/>
            </a:pPr>
            <a:r>
              <a:rPr lang="en-US" sz="2000" b="0" strike="noStrike" spc="-1" dirty="0">
                <a:solidFill>
                  <a:srgbClr val="F3F3F3"/>
                </a:solidFill>
                <a:latin typeface="Fira Sans Condensed Light"/>
                <a:ea typeface="Fira Sans Condensed Light"/>
              </a:rPr>
              <a:t>Diagrams</a:t>
            </a:r>
            <a:endParaRPr lang="en-US" sz="2000" b="0" strike="noStrike" spc="-1" dirty="0">
              <a:latin typeface="Arial"/>
            </a:endParaRPr>
          </a:p>
          <a:p>
            <a:pPr marL="457200" indent="-297360">
              <a:lnSpc>
                <a:spcPct val="100000"/>
              </a:lnSpc>
              <a:buClr>
                <a:srgbClr val="F3F3F3"/>
              </a:buClr>
              <a:buFont typeface="Arial"/>
              <a:buChar char="•"/>
            </a:pPr>
            <a:r>
              <a:rPr lang="en-US" sz="2000" b="0" strike="noStrike" spc="-1" dirty="0">
                <a:solidFill>
                  <a:srgbClr val="FFFFFF"/>
                </a:solidFill>
                <a:latin typeface="Fira Sans Condensed Light"/>
                <a:ea typeface="DejaVu Sans"/>
              </a:rPr>
              <a:t>Dataset Description</a:t>
            </a:r>
            <a:endParaRPr lang="en-US" sz="2000" b="0" strike="noStrike" spc="-1" dirty="0">
              <a:latin typeface="Arial"/>
            </a:endParaRPr>
          </a:p>
          <a:p>
            <a:pPr marL="457200" indent="-297360">
              <a:lnSpc>
                <a:spcPct val="100000"/>
              </a:lnSpc>
              <a:buClr>
                <a:srgbClr val="F3F3F3"/>
              </a:buClr>
              <a:buFont typeface="Arial"/>
              <a:buChar char="•"/>
            </a:pPr>
            <a:r>
              <a:rPr lang="en-US" sz="2000" b="0" strike="noStrike" spc="-1" dirty="0">
                <a:solidFill>
                  <a:srgbClr val="FFFFFF"/>
                </a:solidFill>
                <a:latin typeface="Fira Sans Condensed Light"/>
                <a:ea typeface="DejaVu Sans"/>
              </a:rPr>
              <a:t>User Interface</a:t>
            </a:r>
            <a:endParaRPr lang="en-US" sz="2000" b="0" strike="noStrike" spc="-1" dirty="0">
              <a:latin typeface="Arial"/>
            </a:endParaRPr>
          </a:p>
          <a:p>
            <a:pPr marL="457200" indent="-297360">
              <a:lnSpc>
                <a:spcPct val="100000"/>
              </a:lnSpc>
              <a:buClr>
                <a:srgbClr val="F3F3F3"/>
              </a:buClr>
              <a:buFont typeface="Arial"/>
              <a:buChar char="•"/>
            </a:pPr>
            <a:r>
              <a:rPr lang="en-US" sz="2000" b="0" strike="noStrike" spc="-1" dirty="0">
                <a:solidFill>
                  <a:srgbClr val="FFFFFF"/>
                </a:solidFill>
                <a:latin typeface="Fira Sans Condensed Light"/>
                <a:ea typeface="DejaVu Sans"/>
              </a:rPr>
              <a:t>Results</a:t>
            </a:r>
            <a:endParaRPr lang="en-US" sz="2000" b="0" strike="noStrike" spc="-1" dirty="0">
              <a:latin typeface="Arial"/>
            </a:endParaRPr>
          </a:p>
          <a:p>
            <a:pPr marL="457200" indent="-297360">
              <a:lnSpc>
                <a:spcPct val="100000"/>
              </a:lnSpc>
              <a:buClr>
                <a:srgbClr val="F3F3F3"/>
              </a:buClr>
              <a:buFont typeface="Arial"/>
              <a:buChar char="•"/>
            </a:pPr>
            <a:r>
              <a:rPr lang="en-US" sz="2000" b="0" strike="noStrike" spc="-1" dirty="0">
                <a:solidFill>
                  <a:srgbClr val="F3F3F3"/>
                </a:solidFill>
                <a:latin typeface="Fira Sans Condensed Light"/>
                <a:ea typeface="Fira Sans Condensed Light"/>
              </a:rPr>
              <a:t>Time plan</a:t>
            </a:r>
            <a:endParaRPr lang="en-US" sz="2000" b="0" strike="noStrike" spc="-1" dirty="0">
              <a:latin typeface="Arial"/>
            </a:endParaRPr>
          </a:p>
          <a:p>
            <a:pPr marL="457200" indent="-297360">
              <a:lnSpc>
                <a:spcPct val="100000"/>
              </a:lnSpc>
              <a:buClr>
                <a:srgbClr val="F3F3F3"/>
              </a:buClr>
              <a:buFont typeface="Arial"/>
              <a:buChar char="•"/>
            </a:pPr>
            <a:r>
              <a:rPr lang="en-US" sz="2000" b="0" strike="noStrike" spc="-1" dirty="0">
                <a:solidFill>
                  <a:srgbClr val="F3F3F3"/>
                </a:solidFill>
                <a:latin typeface="Fira Sans Condensed Light"/>
                <a:ea typeface="DejaVu Sans"/>
              </a:rPr>
              <a:t>Demo</a:t>
            </a:r>
            <a:endParaRPr lang="en-US" sz="2000" b="0" strike="noStrike" spc="-1" dirty="0">
              <a:latin typeface="Arial"/>
            </a:endParaRPr>
          </a:p>
          <a:p>
            <a:pPr>
              <a:lnSpc>
                <a:spcPct val="100000"/>
              </a:lnSpc>
              <a:tabLst>
                <a:tab pos="0" algn="l"/>
              </a:tabLst>
            </a:pPr>
            <a:endParaRPr lang="en-US" sz="2000" b="0" strike="noStrike" spc="-1" dirty="0">
              <a:latin typeface="Arial"/>
            </a:endParaRPr>
          </a:p>
          <a:p>
            <a:pPr>
              <a:lnSpc>
                <a:spcPct val="100000"/>
              </a:lnSpc>
              <a:spcBef>
                <a:spcPts val="1599"/>
              </a:spcBef>
              <a:spcAft>
                <a:spcPts val="1599"/>
              </a:spcAft>
              <a:tabLst>
                <a:tab pos="0" algn="l"/>
              </a:tabLst>
            </a:pPr>
            <a:endParaRPr lang="en-US" sz="2000" b="0" strike="noStrike" spc="-1" dirty="0">
              <a:latin typeface="Arial"/>
            </a:endParaRP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344" name="CustomShape 1"/>
          <p:cNvSpPr/>
          <p:nvPr/>
        </p:nvSpPr>
        <p:spPr>
          <a:xfrm>
            <a:off x="-804960" y="5040"/>
            <a:ext cx="2758680" cy="10825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r">
              <a:lnSpc>
                <a:spcPct val="100000"/>
              </a:lnSpc>
              <a:tabLst>
                <a:tab pos="0" algn="l"/>
              </a:tabLst>
            </a:pPr>
            <a:r>
              <a:rPr lang="en" sz="2200" b="1" strike="noStrike" spc="-1">
                <a:solidFill>
                  <a:srgbClr val="F3F3F3"/>
                </a:solidFill>
                <a:latin typeface="Rajdhani"/>
                <a:ea typeface="Rajdhani"/>
              </a:rPr>
              <a:t>TIME PLAN</a:t>
            </a:r>
            <a:endParaRPr lang="en-US" sz="2200" b="0" strike="noStrike" spc="-1">
              <a:latin typeface="Arial"/>
            </a:endParaRPr>
          </a:p>
        </p:txBody>
      </p:sp>
      <p:sp>
        <p:nvSpPr>
          <p:cNvPr id="345" name="CustomShape 2"/>
          <p:cNvSpPr/>
          <p:nvPr/>
        </p:nvSpPr>
        <p:spPr>
          <a:xfrm>
            <a:off x="2647440" y="274320"/>
            <a:ext cx="4320" cy="4806360"/>
          </a:xfrm>
          <a:custGeom>
            <a:avLst/>
            <a:gdLst/>
            <a:ahLst/>
            <a:cxnLst/>
            <a:rect l="l" t="t" r="r" b="b"/>
            <a:pathLst>
              <a:path w="21600" h="21600">
                <a:moveTo>
                  <a:pt x="0" y="0"/>
                </a:moveTo>
                <a:lnTo>
                  <a:pt x="21600" y="21600"/>
                </a:lnTo>
              </a:path>
            </a:pathLst>
          </a:custGeom>
          <a:noFill/>
          <a:ln w="19080">
            <a:solidFill>
              <a:schemeClr val="lt2"/>
            </a:solidFill>
            <a:round/>
            <a:headEnd type="oval" w="med" len="med"/>
            <a:tailEnd type="oval" w="med" len="med"/>
          </a:ln>
        </p:spPr>
        <p:style>
          <a:lnRef idx="0">
            <a:scrgbClr r="0" g="0" b="0"/>
          </a:lnRef>
          <a:fillRef idx="0">
            <a:scrgbClr r="0" g="0" b="0"/>
          </a:fillRef>
          <a:effectRef idx="0">
            <a:scrgbClr r="0" g="0" b="0"/>
          </a:effectRef>
          <a:fontRef idx="minor"/>
        </p:style>
      </p:sp>
      <p:sp>
        <p:nvSpPr>
          <p:cNvPr id="346" name="CustomShape 3"/>
          <p:cNvSpPr/>
          <p:nvPr/>
        </p:nvSpPr>
        <p:spPr>
          <a:xfrm>
            <a:off x="405360" y="1361160"/>
            <a:ext cx="2062800" cy="6253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r>
              <a:rPr lang="en-US" sz="1400" b="0" strike="noStrike" spc="-1">
                <a:solidFill>
                  <a:srgbClr val="00A933"/>
                </a:solidFill>
                <a:latin typeface="Fira Sans Condensed Light"/>
                <a:ea typeface="Fira Sans Condensed Light"/>
              </a:rPr>
              <a:t>Whole genome processing from the sources we gathered</a:t>
            </a:r>
            <a:endParaRPr lang="en-US" sz="1400" b="0" strike="noStrike" spc="-1">
              <a:solidFill>
                <a:srgbClr val="00A933"/>
              </a:solidFill>
              <a:latin typeface="Arial"/>
            </a:endParaRPr>
          </a:p>
        </p:txBody>
      </p:sp>
      <p:sp>
        <p:nvSpPr>
          <p:cNvPr id="347" name="CustomShape 4"/>
          <p:cNvSpPr/>
          <p:nvPr/>
        </p:nvSpPr>
        <p:spPr>
          <a:xfrm>
            <a:off x="2889720" y="1361160"/>
            <a:ext cx="2062800" cy="6253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100000"/>
              </a:lnSpc>
            </a:pPr>
            <a:r>
              <a:rPr lang="en-US" sz="1800" b="1" strike="noStrike" spc="-1">
                <a:solidFill>
                  <a:srgbClr val="00A933"/>
                </a:solidFill>
                <a:latin typeface="Rajdhani"/>
                <a:ea typeface="Rajdhani"/>
              </a:rPr>
              <a:t>B</a:t>
            </a:r>
            <a:r>
              <a:rPr lang="en" sz="1800" b="1" strike="noStrike" spc="-1">
                <a:solidFill>
                  <a:srgbClr val="00A933"/>
                </a:solidFill>
                <a:latin typeface="Rajdhani"/>
                <a:ea typeface="Rajdhani"/>
              </a:rPr>
              <a:t>y the end of </a:t>
            </a:r>
            <a:r>
              <a:rPr lang="en-US" sz="1800" b="1" strike="noStrike" spc="-1">
                <a:solidFill>
                  <a:srgbClr val="00A933"/>
                </a:solidFill>
                <a:latin typeface="Rajdhani"/>
                <a:ea typeface="Rajdhani"/>
              </a:rPr>
              <a:t>January</a:t>
            </a:r>
            <a:endParaRPr lang="en-US" sz="1800" b="0" strike="noStrike" spc="-1">
              <a:solidFill>
                <a:srgbClr val="00A933"/>
              </a:solidFill>
              <a:latin typeface="Arial"/>
            </a:endParaRPr>
          </a:p>
        </p:txBody>
      </p:sp>
      <p:sp>
        <p:nvSpPr>
          <p:cNvPr id="348" name="CustomShape 5"/>
          <p:cNvSpPr/>
          <p:nvPr/>
        </p:nvSpPr>
        <p:spPr>
          <a:xfrm>
            <a:off x="2981520" y="2066400"/>
            <a:ext cx="2062800" cy="6253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n-US" sz="1400" b="0" strike="noStrike" spc="-1">
                <a:solidFill>
                  <a:srgbClr val="00A933"/>
                </a:solidFill>
                <a:latin typeface="Fira Sans Condensed Light"/>
                <a:ea typeface="Fira Sans Condensed Light"/>
              </a:rPr>
              <a:t>Potentially add Whole genome in our system based on the information we gathered</a:t>
            </a:r>
            <a:endParaRPr lang="en-US" sz="1400" b="0" strike="noStrike" spc="-1">
              <a:solidFill>
                <a:srgbClr val="00A933"/>
              </a:solidFill>
              <a:latin typeface="Arial"/>
            </a:endParaRPr>
          </a:p>
        </p:txBody>
      </p:sp>
      <p:sp>
        <p:nvSpPr>
          <p:cNvPr id="349" name="CustomShape 6"/>
          <p:cNvSpPr/>
          <p:nvPr/>
        </p:nvSpPr>
        <p:spPr>
          <a:xfrm>
            <a:off x="426240" y="3349800"/>
            <a:ext cx="2062800" cy="6253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r>
              <a:rPr lang="en-US" sz="1400" b="0" strike="noStrike" spc="-1">
                <a:solidFill>
                  <a:srgbClr val="00A933"/>
                </a:solidFill>
                <a:latin typeface="Fira Sans Condensed Light"/>
                <a:ea typeface="Fira Sans Condensed Light"/>
              </a:rPr>
              <a:t>Implement at least 60 % of the GUI application and mobile application</a:t>
            </a:r>
            <a:endParaRPr lang="en-US" sz="1400" b="0" strike="noStrike" spc="-1">
              <a:solidFill>
                <a:srgbClr val="00A933"/>
              </a:solidFill>
              <a:latin typeface="Arial"/>
            </a:endParaRPr>
          </a:p>
        </p:txBody>
      </p:sp>
      <p:sp>
        <p:nvSpPr>
          <p:cNvPr id="350" name="CustomShape 7"/>
          <p:cNvSpPr/>
          <p:nvPr/>
        </p:nvSpPr>
        <p:spPr>
          <a:xfrm>
            <a:off x="2961720" y="4290120"/>
            <a:ext cx="2062800" cy="6253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r>
              <a:rPr lang="en-US" sz="1400" b="0" strike="noStrike" spc="-1">
                <a:solidFill>
                  <a:srgbClr val="00A933"/>
                </a:solidFill>
                <a:latin typeface="Fira Sans Condensed Light"/>
                <a:ea typeface="Fira Sans Condensed Light"/>
              </a:rPr>
              <a:t>Prove that if is at least a relevance or kinship degree </a:t>
            </a:r>
            <a:endParaRPr lang="en-US" sz="1400" b="0" strike="noStrike" spc="-1">
              <a:solidFill>
                <a:srgbClr val="00A933"/>
              </a:solidFill>
              <a:latin typeface="Arial"/>
            </a:endParaRPr>
          </a:p>
        </p:txBody>
      </p:sp>
      <p:sp>
        <p:nvSpPr>
          <p:cNvPr id="351" name="CustomShape 8"/>
          <p:cNvSpPr/>
          <p:nvPr/>
        </p:nvSpPr>
        <p:spPr>
          <a:xfrm>
            <a:off x="405360" y="2386080"/>
            <a:ext cx="2062800" cy="6253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100000"/>
              </a:lnSpc>
            </a:pPr>
            <a:r>
              <a:rPr lang="en" sz="1800" b="1" strike="noStrike" spc="-1">
                <a:solidFill>
                  <a:srgbClr val="00A933"/>
                </a:solidFill>
                <a:latin typeface="Rajdhani"/>
                <a:ea typeface="Rajdhani"/>
              </a:rPr>
              <a:t>By the end of </a:t>
            </a:r>
            <a:r>
              <a:rPr lang="en-US" sz="1800" b="1" strike="noStrike" spc="-1">
                <a:solidFill>
                  <a:srgbClr val="00A933"/>
                </a:solidFill>
                <a:latin typeface="Rajdhani"/>
                <a:ea typeface="Rajdhani"/>
              </a:rPr>
              <a:t>February</a:t>
            </a:r>
            <a:endParaRPr lang="en-US" sz="1800" b="0" strike="noStrike" spc="-1">
              <a:solidFill>
                <a:srgbClr val="00A933"/>
              </a:solidFill>
              <a:latin typeface="Arial"/>
            </a:endParaRPr>
          </a:p>
        </p:txBody>
      </p:sp>
      <p:sp>
        <p:nvSpPr>
          <p:cNvPr id="352" name="CustomShape 9"/>
          <p:cNvSpPr/>
          <p:nvPr/>
        </p:nvSpPr>
        <p:spPr>
          <a:xfrm>
            <a:off x="2946240" y="3385800"/>
            <a:ext cx="2062800" cy="6253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100000"/>
              </a:lnSpc>
              <a:tabLst>
                <a:tab pos="0" algn="l"/>
              </a:tabLst>
            </a:pPr>
            <a:r>
              <a:rPr lang="en-US" sz="1800" b="1" strike="noStrike" spc="-1">
                <a:solidFill>
                  <a:srgbClr val="00A933"/>
                </a:solidFill>
                <a:latin typeface="Rajdhani"/>
                <a:ea typeface="Rajdhani"/>
              </a:rPr>
              <a:t>B</a:t>
            </a:r>
            <a:r>
              <a:rPr lang="en" sz="1800" b="1" strike="noStrike" spc="-1">
                <a:solidFill>
                  <a:srgbClr val="00A933"/>
                </a:solidFill>
                <a:latin typeface="Rajdhani"/>
                <a:ea typeface="Rajdhani"/>
              </a:rPr>
              <a:t>efore the end of Februrary </a:t>
            </a:r>
            <a:endParaRPr lang="en-US" sz="1800" b="0" strike="noStrike" spc="-1">
              <a:solidFill>
                <a:srgbClr val="00A933"/>
              </a:solidFill>
              <a:latin typeface="Arial"/>
            </a:endParaRPr>
          </a:p>
        </p:txBody>
      </p:sp>
      <p:sp>
        <p:nvSpPr>
          <p:cNvPr id="353" name="CustomShape 10"/>
          <p:cNvSpPr/>
          <p:nvPr/>
        </p:nvSpPr>
        <p:spPr>
          <a:xfrm>
            <a:off x="333360" y="4254120"/>
            <a:ext cx="2062800" cy="6253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100000"/>
              </a:lnSpc>
            </a:pPr>
            <a:r>
              <a:rPr lang="en-US" sz="1800" b="1" strike="noStrike" spc="-1">
                <a:solidFill>
                  <a:srgbClr val="00A933"/>
                </a:solidFill>
                <a:latin typeface="Rajdhani"/>
                <a:ea typeface="Rajdhani"/>
              </a:rPr>
              <a:t>Start by the end of February</a:t>
            </a:r>
            <a:endParaRPr lang="en-US" sz="1800" b="0" strike="noStrike" spc="-1">
              <a:solidFill>
                <a:srgbClr val="00A933"/>
              </a:solidFill>
              <a:latin typeface="Arial"/>
            </a:endParaRPr>
          </a:p>
        </p:txBody>
      </p:sp>
      <p:sp>
        <p:nvSpPr>
          <p:cNvPr id="354" name="CustomShape 11"/>
          <p:cNvSpPr/>
          <p:nvPr/>
        </p:nvSpPr>
        <p:spPr>
          <a:xfrm>
            <a:off x="2478960" y="1725480"/>
            <a:ext cx="311400" cy="360"/>
          </a:xfrm>
          <a:custGeom>
            <a:avLst/>
            <a:gdLst/>
            <a:ahLst/>
            <a:cxnLst/>
            <a:rect l="l" t="t" r="r" b="b"/>
            <a:pathLst>
              <a:path w="21600" h="21600">
                <a:moveTo>
                  <a:pt x="0" y="0"/>
                </a:moveTo>
                <a:lnTo>
                  <a:pt x="21600" y="21600"/>
                </a:lnTo>
              </a:path>
            </a:pathLst>
          </a:custGeom>
          <a:noFill/>
          <a:ln w="19080">
            <a:solidFill>
              <a:schemeClr val="lt2"/>
            </a:solidFill>
            <a:round/>
          </a:ln>
        </p:spPr>
        <p:style>
          <a:lnRef idx="0">
            <a:scrgbClr r="0" g="0" b="0"/>
          </a:lnRef>
          <a:fillRef idx="0">
            <a:scrgbClr r="0" g="0" b="0"/>
          </a:fillRef>
          <a:effectRef idx="0">
            <a:scrgbClr r="0" g="0" b="0"/>
          </a:effectRef>
          <a:fontRef idx="minor"/>
        </p:style>
      </p:sp>
      <p:sp>
        <p:nvSpPr>
          <p:cNvPr id="355" name="CustomShape 12"/>
          <p:cNvSpPr/>
          <p:nvPr/>
        </p:nvSpPr>
        <p:spPr>
          <a:xfrm>
            <a:off x="2541600" y="2805120"/>
            <a:ext cx="207360" cy="360"/>
          </a:xfrm>
          <a:custGeom>
            <a:avLst/>
            <a:gdLst/>
            <a:ahLst/>
            <a:cxnLst/>
            <a:rect l="l" t="t" r="r" b="b"/>
            <a:pathLst>
              <a:path w="21600" h="21600">
                <a:moveTo>
                  <a:pt x="0" y="0"/>
                </a:moveTo>
                <a:lnTo>
                  <a:pt x="21600" y="21600"/>
                </a:lnTo>
              </a:path>
            </a:pathLst>
          </a:custGeom>
          <a:noFill/>
          <a:ln w="19080">
            <a:solidFill>
              <a:schemeClr val="lt2"/>
            </a:solidFill>
            <a:round/>
          </a:ln>
        </p:spPr>
        <p:style>
          <a:lnRef idx="0">
            <a:scrgbClr r="0" g="0" b="0"/>
          </a:lnRef>
          <a:fillRef idx="0">
            <a:scrgbClr r="0" g="0" b="0"/>
          </a:fillRef>
          <a:effectRef idx="0">
            <a:scrgbClr r="0" g="0" b="0"/>
          </a:effectRef>
          <a:fontRef idx="minor"/>
        </p:style>
      </p:sp>
      <p:sp>
        <p:nvSpPr>
          <p:cNvPr id="356" name="CustomShape 13"/>
          <p:cNvSpPr/>
          <p:nvPr/>
        </p:nvSpPr>
        <p:spPr>
          <a:xfrm>
            <a:off x="2489760" y="3663000"/>
            <a:ext cx="311400" cy="360"/>
          </a:xfrm>
          <a:custGeom>
            <a:avLst/>
            <a:gdLst/>
            <a:ahLst/>
            <a:cxnLst/>
            <a:rect l="l" t="t" r="r" b="b"/>
            <a:pathLst>
              <a:path w="21600" h="21600">
                <a:moveTo>
                  <a:pt x="0" y="0"/>
                </a:moveTo>
                <a:lnTo>
                  <a:pt x="21600" y="21600"/>
                </a:lnTo>
              </a:path>
            </a:pathLst>
          </a:custGeom>
          <a:noFill/>
          <a:ln w="19080">
            <a:solidFill>
              <a:schemeClr val="lt2"/>
            </a:solidFill>
            <a:round/>
          </a:ln>
        </p:spPr>
        <p:style>
          <a:lnRef idx="0">
            <a:scrgbClr r="0" g="0" b="0"/>
          </a:lnRef>
          <a:fillRef idx="0">
            <a:scrgbClr r="0" g="0" b="0"/>
          </a:fillRef>
          <a:effectRef idx="0">
            <a:scrgbClr r="0" g="0" b="0"/>
          </a:effectRef>
          <a:fontRef idx="minor"/>
        </p:style>
      </p:sp>
      <p:sp>
        <p:nvSpPr>
          <p:cNvPr id="357" name="CustomShape 14"/>
          <p:cNvSpPr/>
          <p:nvPr/>
        </p:nvSpPr>
        <p:spPr>
          <a:xfrm>
            <a:off x="2462040" y="4530240"/>
            <a:ext cx="311400" cy="360"/>
          </a:xfrm>
          <a:custGeom>
            <a:avLst/>
            <a:gdLst/>
            <a:ahLst/>
            <a:cxnLst/>
            <a:rect l="l" t="t" r="r" b="b"/>
            <a:pathLst>
              <a:path w="21600" h="21600">
                <a:moveTo>
                  <a:pt x="0" y="0"/>
                </a:moveTo>
                <a:lnTo>
                  <a:pt x="21600" y="21600"/>
                </a:lnTo>
              </a:path>
            </a:pathLst>
          </a:custGeom>
          <a:noFill/>
          <a:ln w="19080">
            <a:solidFill>
              <a:schemeClr val="lt2"/>
            </a:solidFill>
            <a:round/>
          </a:ln>
        </p:spPr>
        <p:style>
          <a:lnRef idx="0">
            <a:scrgbClr r="0" g="0" b="0"/>
          </a:lnRef>
          <a:fillRef idx="0">
            <a:scrgbClr r="0" g="0" b="0"/>
          </a:fillRef>
          <a:effectRef idx="0">
            <a:scrgbClr r="0" g="0" b="0"/>
          </a:effectRef>
          <a:fontRef idx="minor"/>
        </p:style>
      </p:sp>
      <p:sp>
        <p:nvSpPr>
          <p:cNvPr id="358" name="CustomShape 15"/>
          <p:cNvSpPr/>
          <p:nvPr/>
        </p:nvSpPr>
        <p:spPr>
          <a:xfrm>
            <a:off x="1046160" y="590760"/>
            <a:ext cx="1590840" cy="6253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100000"/>
              </a:lnSpc>
            </a:pPr>
            <a:r>
              <a:rPr lang="en-US" sz="1600" b="1" strike="noStrike" spc="-1">
                <a:solidFill>
                  <a:srgbClr val="00A933"/>
                </a:solidFill>
                <a:latin typeface="Rajdhani"/>
                <a:ea typeface="Rajdhani"/>
              </a:rPr>
              <a:t>13/1/2022</a:t>
            </a:r>
            <a:endParaRPr lang="en-US" sz="1600" b="0" strike="noStrike" spc="-1">
              <a:solidFill>
                <a:srgbClr val="00A933"/>
              </a:solidFill>
              <a:latin typeface="Arial"/>
            </a:endParaRPr>
          </a:p>
        </p:txBody>
      </p:sp>
      <p:sp>
        <p:nvSpPr>
          <p:cNvPr id="359" name="CustomShape 16"/>
          <p:cNvSpPr/>
          <p:nvPr/>
        </p:nvSpPr>
        <p:spPr>
          <a:xfrm>
            <a:off x="2871360" y="567360"/>
            <a:ext cx="1776960" cy="6184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r>
              <a:rPr lang="en-US" sz="1400" b="0" strike="noStrike" spc="-1">
                <a:solidFill>
                  <a:srgbClr val="00A933"/>
                </a:solidFill>
                <a:latin typeface="Fira Sans Condensed Light"/>
                <a:ea typeface="Fira Sans Condensed Light"/>
              </a:rPr>
              <a:t>Enhance everything we implemented so far</a:t>
            </a:r>
            <a:endParaRPr lang="en-US" sz="1400" b="0" strike="noStrike" spc="-1">
              <a:solidFill>
                <a:srgbClr val="00A933"/>
              </a:solidFill>
              <a:latin typeface="Arial"/>
            </a:endParaRPr>
          </a:p>
        </p:txBody>
      </p:sp>
      <p:sp>
        <p:nvSpPr>
          <p:cNvPr id="360" name="CustomShape 17"/>
          <p:cNvSpPr/>
          <p:nvPr/>
        </p:nvSpPr>
        <p:spPr>
          <a:xfrm>
            <a:off x="2479680" y="867960"/>
            <a:ext cx="332280" cy="360"/>
          </a:xfrm>
          <a:custGeom>
            <a:avLst/>
            <a:gdLst/>
            <a:ahLst/>
            <a:cxnLst/>
            <a:rect l="l" t="t" r="r" b="b"/>
            <a:pathLst>
              <a:path w="21600" h="21600">
                <a:moveTo>
                  <a:pt x="0" y="0"/>
                </a:moveTo>
                <a:lnTo>
                  <a:pt x="21600" y="21600"/>
                </a:lnTo>
              </a:path>
            </a:pathLst>
          </a:custGeom>
          <a:noFill/>
          <a:ln w="19080">
            <a:solidFill>
              <a:schemeClr val="lt2"/>
            </a:solidFill>
            <a:round/>
          </a:ln>
        </p:spPr>
        <p:style>
          <a:lnRef idx="0">
            <a:scrgbClr r="0" g="0" b="0"/>
          </a:lnRef>
          <a:fillRef idx="0">
            <a:scrgbClr r="0" g="0" b="0"/>
          </a:fillRef>
          <a:effectRef idx="0">
            <a:scrgbClr r="0" g="0" b="0"/>
          </a:effectRef>
          <a:fontRef idx="minor"/>
        </p:style>
      </p:sp>
      <p:sp>
        <p:nvSpPr>
          <p:cNvPr id="361" name="CustomShape 18"/>
          <p:cNvSpPr/>
          <p:nvPr/>
        </p:nvSpPr>
        <p:spPr>
          <a:xfrm>
            <a:off x="7036560" y="182880"/>
            <a:ext cx="4320" cy="4806360"/>
          </a:xfrm>
          <a:custGeom>
            <a:avLst/>
            <a:gdLst/>
            <a:ahLst/>
            <a:cxnLst/>
            <a:rect l="l" t="t" r="r" b="b"/>
            <a:pathLst>
              <a:path w="21600" h="21600">
                <a:moveTo>
                  <a:pt x="0" y="0"/>
                </a:moveTo>
                <a:lnTo>
                  <a:pt x="21600" y="21600"/>
                </a:lnTo>
              </a:path>
            </a:pathLst>
          </a:custGeom>
          <a:noFill/>
          <a:ln w="19080">
            <a:solidFill>
              <a:schemeClr val="lt2"/>
            </a:solidFill>
            <a:round/>
            <a:headEnd type="oval" w="med" len="med"/>
            <a:tailEnd type="oval" w="med" len="med"/>
          </a:ln>
        </p:spPr>
        <p:style>
          <a:lnRef idx="0">
            <a:scrgbClr r="0" g="0" b="0"/>
          </a:lnRef>
          <a:fillRef idx="0">
            <a:scrgbClr r="0" g="0" b="0"/>
          </a:fillRef>
          <a:effectRef idx="0">
            <a:scrgbClr r="0" g="0" b="0"/>
          </a:effectRef>
          <a:fontRef idx="minor"/>
        </p:style>
      </p:sp>
      <p:sp>
        <p:nvSpPr>
          <p:cNvPr id="362" name="CustomShape 19"/>
          <p:cNvSpPr/>
          <p:nvPr/>
        </p:nvSpPr>
        <p:spPr>
          <a:xfrm>
            <a:off x="6858000" y="822960"/>
            <a:ext cx="332280" cy="360"/>
          </a:xfrm>
          <a:custGeom>
            <a:avLst/>
            <a:gdLst/>
            <a:ahLst/>
            <a:cxnLst/>
            <a:rect l="l" t="t" r="r" b="b"/>
            <a:pathLst>
              <a:path w="21600" h="21600">
                <a:moveTo>
                  <a:pt x="0" y="0"/>
                </a:moveTo>
                <a:lnTo>
                  <a:pt x="21600" y="21600"/>
                </a:lnTo>
              </a:path>
            </a:pathLst>
          </a:custGeom>
          <a:noFill/>
          <a:ln w="19080">
            <a:solidFill>
              <a:schemeClr val="lt2"/>
            </a:solidFill>
            <a:round/>
          </a:ln>
        </p:spPr>
        <p:style>
          <a:lnRef idx="0">
            <a:scrgbClr r="0" g="0" b="0"/>
          </a:lnRef>
          <a:fillRef idx="0">
            <a:scrgbClr r="0" g="0" b="0"/>
          </a:fillRef>
          <a:effectRef idx="0">
            <a:scrgbClr r="0" g="0" b="0"/>
          </a:effectRef>
          <a:fontRef idx="minor"/>
        </p:style>
      </p:sp>
      <p:sp>
        <p:nvSpPr>
          <p:cNvPr id="363" name="TextShape 20"/>
          <p:cNvSpPr txBox="1"/>
          <p:nvPr/>
        </p:nvSpPr>
        <p:spPr>
          <a:xfrm>
            <a:off x="5486400" y="680400"/>
            <a:ext cx="1322280" cy="325440"/>
          </a:xfrm>
          <a:prstGeom prst="rect">
            <a:avLst/>
          </a:prstGeom>
          <a:noFill/>
          <a:ln>
            <a:noFill/>
          </a:ln>
        </p:spPr>
        <p:txBody>
          <a:bodyPr lIns="90000" tIns="45000" rIns="90000" bIns="45000">
            <a:noAutofit/>
          </a:bodyPr>
          <a:lstStyle/>
          <a:p>
            <a:r>
              <a:rPr lang="en-US" sz="1600" b="1" strike="noStrike" spc="-1">
                <a:solidFill>
                  <a:srgbClr val="EEEEEE"/>
                </a:solidFill>
                <a:latin typeface="Rajdhani"/>
                <a:ea typeface="Rajdhani"/>
              </a:rPr>
              <a:t>12/3/2022</a:t>
            </a:r>
            <a:endParaRPr lang="en-US" sz="1600" b="0" strike="noStrike" spc="-1">
              <a:solidFill>
                <a:srgbClr val="EEEEEE"/>
              </a:solidFill>
              <a:latin typeface="Arial"/>
            </a:endParaRPr>
          </a:p>
        </p:txBody>
      </p:sp>
      <p:sp>
        <p:nvSpPr>
          <p:cNvPr id="364" name="TextShape 21"/>
          <p:cNvSpPr txBox="1"/>
          <p:nvPr/>
        </p:nvSpPr>
        <p:spPr>
          <a:xfrm>
            <a:off x="7223760" y="365760"/>
            <a:ext cx="1920240" cy="1343160"/>
          </a:xfrm>
          <a:prstGeom prst="rect">
            <a:avLst/>
          </a:prstGeom>
          <a:noFill/>
          <a:ln>
            <a:noFill/>
          </a:ln>
        </p:spPr>
        <p:txBody>
          <a:bodyPr lIns="90000" tIns="45000" rIns="90000" bIns="45000">
            <a:noAutofit/>
          </a:bodyPr>
          <a:lstStyle/>
          <a:p>
            <a:r>
              <a:rPr lang="en-US" sz="1400" b="0" strike="noStrike" spc="-1">
                <a:solidFill>
                  <a:srgbClr val="EEEEEE"/>
                </a:solidFill>
                <a:latin typeface="Fira Sans Condensed Light"/>
                <a:ea typeface="Fira Sans Condensed Light"/>
              </a:rPr>
              <a:t>Try to collect whole genome family and apply the paternity test on, and collect rs numbers for relevance analysis</a:t>
            </a:r>
            <a:endParaRPr lang="en-US" sz="1400" b="0" strike="noStrike" spc="-1">
              <a:solidFill>
                <a:srgbClr val="EEEEEE"/>
              </a:solidFill>
              <a:latin typeface="Arial"/>
            </a:endParaRPr>
          </a:p>
        </p:txBody>
      </p:sp>
      <p:sp>
        <p:nvSpPr>
          <p:cNvPr id="365" name="CustomShape 22"/>
          <p:cNvSpPr/>
          <p:nvPr/>
        </p:nvSpPr>
        <p:spPr>
          <a:xfrm>
            <a:off x="6894000" y="2190960"/>
            <a:ext cx="332280" cy="360"/>
          </a:xfrm>
          <a:custGeom>
            <a:avLst/>
            <a:gdLst/>
            <a:ahLst/>
            <a:cxnLst/>
            <a:rect l="l" t="t" r="r" b="b"/>
            <a:pathLst>
              <a:path w="21600" h="21600">
                <a:moveTo>
                  <a:pt x="0" y="0"/>
                </a:moveTo>
                <a:lnTo>
                  <a:pt x="21600" y="21600"/>
                </a:lnTo>
              </a:path>
            </a:pathLst>
          </a:custGeom>
          <a:noFill/>
          <a:ln w="19080">
            <a:solidFill>
              <a:schemeClr val="lt2"/>
            </a:solidFill>
            <a:round/>
          </a:ln>
        </p:spPr>
        <p:style>
          <a:lnRef idx="0">
            <a:scrgbClr r="0" g="0" b="0"/>
          </a:lnRef>
          <a:fillRef idx="0">
            <a:scrgbClr r="0" g="0" b="0"/>
          </a:fillRef>
          <a:effectRef idx="0">
            <a:scrgbClr r="0" g="0" b="0"/>
          </a:effectRef>
          <a:fontRef idx="minor"/>
        </p:style>
      </p:sp>
      <p:sp>
        <p:nvSpPr>
          <p:cNvPr id="366" name="TextShape 23"/>
          <p:cNvSpPr txBox="1"/>
          <p:nvPr/>
        </p:nvSpPr>
        <p:spPr>
          <a:xfrm>
            <a:off x="7364520" y="1920240"/>
            <a:ext cx="1322280" cy="559800"/>
          </a:xfrm>
          <a:prstGeom prst="rect">
            <a:avLst/>
          </a:prstGeom>
          <a:noFill/>
          <a:ln>
            <a:noFill/>
          </a:ln>
        </p:spPr>
        <p:txBody>
          <a:bodyPr lIns="90000" tIns="45000" rIns="90000" bIns="45000">
            <a:noAutofit/>
          </a:bodyPr>
          <a:lstStyle/>
          <a:p>
            <a:r>
              <a:rPr lang="en-US" sz="1600" b="1" strike="noStrike" spc="-1">
                <a:solidFill>
                  <a:srgbClr val="EEEEEE"/>
                </a:solidFill>
                <a:latin typeface="Rajdhani"/>
                <a:ea typeface="Rajdhani"/>
              </a:rPr>
              <a:t>Start of April</a:t>
            </a:r>
            <a:endParaRPr lang="en-US" sz="1600" b="0" strike="noStrike" spc="-1">
              <a:solidFill>
                <a:srgbClr val="EEEEEE"/>
              </a:solidFill>
              <a:latin typeface="Arial"/>
            </a:endParaRPr>
          </a:p>
        </p:txBody>
      </p:sp>
      <p:sp>
        <p:nvSpPr>
          <p:cNvPr id="367" name="TextShape 24"/>
          <p:cNvSpPr txBox="1"/>
          <p:nvPr/>
        </p:nvSpPr>
        <p:spPr>
          <a:xfrm>
            <a:off x="7315200" y="2546280"/>
            <a:ext cx="1645920" cy="1551960"/>
          </a:xfrm>
          <a:prstGeom prst="rect">
            <a:avLst/>
          </a:prstGeom>
          <a:noFill/>
          <a:ln>
            <a:noFill/>
          </a:ln>
        </p:spPr>
        <p:txBody>
          <a:bodyPr lIns="90000" tIns="45000" rIns="90000" bIns="45000">
            <a:noAutofit/>
          </a:bodyPr>
          <a:lstStyle/>
          <a:p>
            <a:r>
              <a:rPr lang="en-US" sz="1400" b="0" strike="noStrike" spc="-1">
                <a:solidFill>
                  <a:srgbClr val="EEEEEE"/>
                </a:solidFill>
                <a:latin typeface="Fira Sans Condensed Light"/>
                <a:ea typeface="Fira Sans Condensed Light"/>
              </a:rPr>
              <a:t>Get relevance between new child and all fathers we have using rs numbers and whole genome</a:t>
            </a:r>
            <a:endParaRPr lang="en-US" sz="1400" b="0" strike="noStrike" spc="-1">
              <a:latin typeface="Arial"/>
            </a:endParaRPr>
          </a:p>
        </p:txBody>
      </p:sp>
      <p:sp>
        <p:nvSpPr>
          <p:cNvPr id="368" name="CustomShape 25"/>
          <p:cNvSpPr/>
          <p:nvPr/>
        </p:nvSpPr>
        <p:spPr>
          <a:xfrm>
            <a:off x="6894000" y="3306960"/>
            <a:ext cx="332280" cy="360"/>
          </a:xfrm>
          <a:custGeom>
            <a:avLst/>
            <a:gdLst/>
            <a:ahLst/>
            <a:cxnLst/>
            <a:rect l="l" t="t" r="r" b="b"/>
            <a:pathLst>
              <a:path w="21600" h="21600">
                <a:moveTo>
                  <a:pt x="0" y="0"/>
                </a:moveTo>
                <a:lnTo>
                  <a:pt x="21600" y="21600"/>
                </a:lnTo>
              </a:path>
            </a:pathLst>
          </a:custGeom>
          <a:noFill/>
          <a:ln w="19080">
            <a:solidFill>
              <a:schemeClr val="lt2"/>
            </a:solidFill>
            <a:round/>
          </a:ln>
        </p:spPr>
        <p:style>
          <a:lnRef idx="0">
            <a:scrgbClr r="0" g="0" b="0"/>
          </a:lnRef>
          <a:fillRef idx="0">
            <a:scrgbClr r="0" g="0" b="0"/>
          </a:fillRef>
          <a:effectRef idx="0">
            <a:scrgbClr r="0" g="0" b="0"/>
          </a:effectRef>
          <a:fontRef idx="minor"/>
        </p:style>
      </p:sp>
      <p:sp>
        <p:nvSpPr>
          <p:cNvPr id="369" name="TextShape 26"/>
          <p:cNvSpPr txBox="1"/>
          <p:nvPr/>
        </p:nvSpPr>
        <p:spPr>
          <a:xfrm>
            <a:off x="5444280" y="3003480"/>
            <a:ext cx="1322280" cy="559800"/>
          </a:xfrm>
          <a:prstGeom prst="rect">
            <a:avLst/>
          </a:prstGeom>
          <a:noFill/>
          <a:ln>
            <a:noFill/>
          </a:ln>
        </p:spPr>
        <p:txBody>
          <a:bodyPr lIns="90000" tIns="45000" rIns="90000" bIns="45000">
            <a:noAutofit/>
          </a:bodyPr>
          <a:lstStyle/>
          <a:p>
            <a:r>
              <a:rPr lang="en-US" sz="1600" b="1" strike="noStrike" spc="-1">
                <a:solidFill>
                  <a:srgbClr val="EEEEEE"/>
                </a:solidFill>
                <a:latin typeface="Rajdhani"/>
                <a:ea typeface="Rajdhani"/>
              </a:rPr>
              <a:t>Middle of April</a:t>
            </a:r>
            <a:endParaRPr lang="en-US" sz="1600" b="0" strike="noStrike" spc="-1">
              <a:solidFill>
                <a:srgbClr val="EEEEEE"/>
              </a:solidFill>
              <a:latin typeface="Arial"/>
            </a:endParaRPr>
          </a:p>
        </p:txBody>
      </p:sp>
      <p:sp>
        <p:nvSpPr>
          <p:cNvPr id="370" name="TextShape 27"/>
          <p:cNvSpPr txBox="1"/>
          <p:nvPr/>
        </p:nvSpPr>
        <p:spPr>
          <a:xfrm>
            <a:off x="5212080" y="1371600"/>
            <a:ext cx="1645920" cy="1343160"/>
          </a:xfrm>
          <a:prstGeom prst="rect">
            <a:avLst/>
          </a:prstGeom>
          <a:noFill/>
          <a:ln>
            <a:noFill/>
          </a:ln>
        </p:spPr>
        <p:txBody>
          <a:bodyPr lIns="90000" tIns="45000" rIns="90000" bIns="45000">
            <a:noAutofit/>
          </a:bodyPr>
          <a:lstStyle/>
          <a:p>
            <a:r>
              <a:rPr lang="en-US" sz="1400" b="0" strike="noStrike" spc="-1">
                <a:solidFill>
                  <a:srgbClr val="EEEEEE"/>
                </a:solidFill>
                <a:latin typeface="Fira Sans Condensed Light"/>
                <a:ea typeface="Fira Sans Condensed Light"/>
              </a:rPr>
              <a:t>Get the STR for each chromosome and compare between father and child</a:t>
            </a:r>
            <a:endParaRPr lang="en-US" sz="1400" b="0" strike="noStrike" spc="-1">
              <a:latin typeface="Arial"/>
            </a:endParaRPr>
          </a:p>
        </p:txBody>
      </p:sp>
      <p:sp>
        <p:nvSpPr>
          <p:cNvPr id="371" name="CustomShape 28"/>
          <p:cNvSpPr/>
          <p:nvPr/>
        </p:nvSpPr>
        <p:spPr>
          <a:xfrm>
            <a:off x="6894000" y="4530960"/>
            <a:ext cx="332280" cy="360"/>
          </a:xfrm>
          <a:custGeom>
            <a:avLst/>
            <a:gdLst/>
            <a:ahLst/>
            <a:cxnLst/>
            <a:rect l="l" t="t" r="r" b="b"/>
            <a:pathLst>
              <a:path w="21600" h="21600">
                <a:moveTo>
                  <a:pt x="0" y="0"/>
                </a:moveTo>
                <a:lnTo>
                  <a:pt x="21600" y="21600"/>
                </a:lnTo>
              </a:path>
            </a:pathLst>
          </a:custGeom>
          <a:noFill/>
          <a:ln w="19080">
            <a:solidFill>
              <a:schemeClr val="lt2"/>
            </a:solidFill>
            <a:round/>
          </a:ln>
        </p:spPr>
        <p:style>
          <a:lnRef idx="0">
            <a:scrgbClr r="0" g="0" b="0"/>
          </a:lnRef>
          <a:fillRef idx="0">
            <a:scrgbClr r="0" g="0" b="0"/>
          </a:fillRef>
          <a:effectRef idx="0">
            <a:scrgbClr r="0" g="0" b="0"/>
          </a:effectRef>
          <a:fontRef idx="minor"/>
        </p:style>
      </p:sp>
      <p:sp>
        <p:nvSpPr>
          <p:cNvPr id="372" name="TextShape 29"/>
          <p:cNvSpPr txBox="1"/>
          <p:nvPr/>
        </p:nvSpPr>
        <p:spPr>
          <a:xfrm>
            <a:off x="5480280" y="4214520"/>
            <a:ext cx="1322280" cy="559800"/>
          </a:xfrm>
          <a:prstGeom prst="rect">
            <a:avLst/>
          </a:prstGeom>
          <a:noFill/>
          <a:ln>
            <a:noFill/>
          </a:ln>
        </p:spPr>
        <p:txBody>
          <a:bodyPr lIns="90000" tIns="45000" rIns="90000" bIns="45000">
            <a:noAutofit/>
          </a:bodyPr>
          <a:lstStyle/>
          <a:p>
            <a:r>
              <a:rPr lang="en-US" sz="1600" b="1" strike="noStrike" spc="-1">
                <a:solidFill>
                  <a:srgbClr val="EEEEEE"/>
                </a:solidFill>
                <a:latin typeface="Rajdhani"/>
                <a:ea typeface="Rajdhani"/>
              </a:rPr>
              <a:t>End of April</a:t>
            </a:r>
            <a:endParaRPr lang="en-US" sz="1600" b="0" strike="noStrike" spc="-1">
              <a:solidFill>
                <a:srgbClr val="EEEEEE"/>
              </a:solidFill>
              <a:latin typeface="Arial"/>
            </a:endParaRPr>
          </a:p>
        </p:txBody>
      </p:sp>
      <p:sp>
        <p:nvSpPr>
          <p:cNvPr id="373" name="TextShape 30"/>
          <p:cNvSpPr txBox="1"/>
          <p:nvPr/>
        </p:nvSpPr>
        <p:spPr>
          <a:xfrm>
            <a:off x="7315200" y="4189680"/>
            <a:ext cx="1645920" cy="731520"/>
          </a:xfrm>
          <a:prstGeom prst="rect">
            <a:avLst/>
          </a:prstGeom>
          <a:noFill/>
          <a:ln>
            <a:noFill/>
          </a:ln>
        </p:spPr>
        <p:txBody>
          <a:bodyPr lIns="90000" tIns="45000" rIns="90000" bIns="45000">
            <a:noAutofit/>
          </a:bodyPr>
          <a:lstStyle/>
          <a:p>
            <a:r>
              <a:rPr lang="en-US" sz="1400" b="0" strike="noStrike" spc="-1">
                <a:solidFill>
                  <a:srgbClr val="EEEEEE"/>
                </a:solidFill>
                <a:latin typeface="Fira Sans Condensed Light"/>
                <a:ea typeface="Fira Sans Condensed Light"/>
              </a:rPr>
              <a:t>Finish the prototype of our system</a:t>
            </a:r>
            <a:endParaRPr lang="en-US" sz="1400" b="0" strike="noStrike" spc="-1">
              <a:latin typeface="Arial"/>
            </a:endParaRPr>
          </a:p>
        </p:txBody>
      </p:sp>
      <p:sp>
        <p:nvSpPr>
          <p:cNvPr id="374" name="Line 31"/>
          <p:cNvSpPr/>
          <p:nvPr/>
        </p:nvSpPr>
        <p:spPr>
          <a:xfrm>
            <a:off x="5029200" y="91440"/>
            <a:ext cx="0" cy="4937760"/>
          </a:xfrm>
          <a:prstGeom prst="line">
            <a:avLst/>
          </a:prstGeom>
          <a:ln>
            <a:solidFill>
              <a:srgbClr val="FFFFFF"/>
            </a:solidFill>
          </a:ln>
        </p:spPr>
        <p:style>
          <a:lnRef idx="0">
            <a:scrgbClr r="0" g="0" b="0"/>
          </a:lnRef>
          <a:fillRef idx="0">
            <a:scrgbClr r="0" g="0" b="0"/>
          </a:fillRef>
          <a:effectRef idx="0">
            <a:scrgbClr r="0" g="0" b="0"/>
          </a:effectRef>
          <a:fontRef idx="minor"/>
        </p:style>
      </p:sp>
      <p:sp>
        <p:nvSpPr>
          <p:cNvPr id="33" name="TextBox 32">
            <a:extLst>
              <a:ext uri="{FF2B5EF4-FFF2-40B4-BE49-F238E27FC236}">
                <a16:creationId xmlns:a16="http://schemas.microsoft.com/office/drawing/2014/main" id="{EB004AAB-3A41-4596-8B8A-1463D18BD226}"/>
              </a:ext>
            </a:extLst>
          </p:cNvPr>
          <p:cNvSpPr txBox="1"/>
          <p:nvPr/>
        </p:nvSpPr>
        <p:spPr>
          <a:xfrm>
            <a:off x="74341" y="4622705"/>
            <a:ext cx="713678" cy="369332"/>
          </a:xfrm>
          <a:prstGeom prst="rect">
            <a:avLst/>
          </a:prstGeom>
          <a:noFill/>
        </p:spPr>
        <p:txBody>
          <a:bodyPr wrap="square" rtlCol="0">
            <a:spAutoFit/>
          </a:bodyPr>
          <a:lstStyle/>
          <a:p>
            <a:r>
              <a:rPr lang="en-US" dirty="0">
                <a:solidFill>
                  <a:schemeClr val="bg2"/>
                </a:solidFill>
              </a:rPr>
              <a:t>18</a:t>
            </a:r>
          </a:p>
        </p:txBody>
      </p:sp>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ustomShape 1"/>
          <p:cNvSpPr/>
          <p:nvPr/>
        </p:nvSpPr>
        <p:spPr>
          <a:xfrm>
            <a:off x="637560" y="547920"/>
            <a:ext cx="5194080" cy="6354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r>
              <a:rPr lang="en-US" sz="3200" b="1" strike="noStrike" spc="-1">
                <a:solidFill>
                  <a:srgbClr val="F3F3F3"/>
                </a:solidFill>
                <a:latin typeface="Rajdhani"/>
                <a:ea typeface="Fira Sans Condensed Light"/>
              </a:rPr>
              <a:t>Live Demo</a:t>
            </a:r>
            <a:endParaRPr lang="en-US" sz="3200" b="0" strike="noStrike" spc="-1">
              <a:latin typeface="Arial"/>
            </a:endParaRPr>
          </a:p>
        </p:txBody>
      </p:sp>
      <p:sp>
        <p:nvSpPr>
          <p:cNvPr id="3" name="TextBox 2">
            <a:extLst>
              <a:ext uri="{FF2B5EF4-FFF2-40B4-BE49-F238E27FC236}">
                <a16:creationId xmlns:a16="http://schemas.microsoft.com/office/drawing/2014/main" id="{7BF05E87-685F-44B8-BDFB-940FD9ECC1A2}"/>
              </a:ext>
            </a:extLst>
          </p:cNvPr>
          <p:cNvSpPr txBox="1"/>
          <p:nvPr/>
        </p:nvSpPr>
        <p:spPr>
          <a:xfrm>
            <a:off x="74341" y="4622705"/>
            <a:ext cx="713678" cy="369332"/>
          </a:xfrm>
          <a:prstGeom prst="rect">
            <a:avLst/>
          </a:prstGeom>
          <a:noFill/>
        </p:spPr>
        <p:txBody>
          <a:bodyPr wrap="square" rtlCol="0">
            <a:spAutoFit/>
          </a:bodyPr>
          <a:lstStyle/>
          <a:p>
            <a:r>
              <a:rPr lang="en-US" dirty="0">
                <a:solidFill>
                  <a:schemeClr val="bg2"/>
                </a:solidFill>
              </a:rPr>
              <a:t>19</a:t>
            </a:r>
          </a:p>
        </p:txBody>
      </p:sp>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CustomShape 1"/>
          <p:cNvSpPr/>
          <p:nvPr/>
        </p:nvSpPr>
        <p:spPr>
          <a:xfrm>
            <a:off x="2502720" y="1108800"/>
            <a:ext cx="4019040" cy="14616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pPr>
            <a:r>
              <a:rPr lang="en-US" sz="4800" b="1" strike="noStrike" spc="-1">
                <a:solidFill>
                  <a:srgbClr val="F3F3F3"/>
                </a:solidFill>
                <a:latin typeface="Rajdhani"/>
                <a:ea typeface="Rajdhani"/>
              </a:rPr>
              <a:t>THANK You!</a:t>
            </a:r>
            <a:endParaRPr lang="en-US" sz="4800" b="0" strike="noStrike" spc="-1">
              <a:latin typeface="Arial"/>
            </a:endParaRPr>
          </a:p>
        </p:txBody>
      </p:sp>
      <p:sp>
        <p:nvSpPr>
          <p:cNvPr id="377" name="CustomShape 2"/>
          <p:cNvSpPr/>
          <p:nvPr/>
        </p:nvSpPr>
        <p:spPr>
          <a:xfrm>
            <a:off x="2562120" y="2571840"/>
            <a:ext cx="4019040" cy="120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tabLst>
                <a:tab pos="0" algn="l"/>
              </a:tabLst>
            </a:pPr>
            <a:r>
              <a:rPr lang="en" sz="1400" b="0" strike="noStrike" spc="-1">
                <a:solidFill>
                  <a:srgbClr val="F3F3F3"/>
                </a:solidFill>
                <a:latin typeface="Fira Sans Condensed Light"/>
                <a:ea typeface="Fira Sans Condensed Light"/>
              </a:rPr>
              <a:t>Do you have any questions? </a:t>
            </a:r>
            <a:r>
              <a:rPr lang="en" sz="1400" b="0" strike="noStrike" spc="-1">
                <a:solidFill>
                  <a:srgbClr val="F3F3F3"/>
                </a:solidFill>
                <a:latin typeface="Wingdings"/>
                <a:ea typeface="Fira Sans Condensed Light"/>
              </a:rPr>
              <a:t></a:t>
            </a:r>
            <a:endParaRPr lang="en-US" sz="1400" b="0" strike="noStrike" spc="-1">
              <a:latin typeface="Arial"/>
            </a:endParaRPr>
          </a:p>
          <a:p>
            <a:pPr algn="ctr">
              <a:lnSpc>
                <a:spcPct val="100000"/>
              </a:lnSpc>
              <a:tabLst>
                <a:tab pos="0" algn="l"/>
              </a:tabLst>
            </a:pPr>
            <a:endParaRPr lang="en-US" sz="1400" b="0" strike="noStrike" spc="-1">
              <a:latin typeface="Arial"/>
            </a:endParaRP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71" name="CustomShape 1"/>
          <p:cNvSpPr/>
          <p:nvPr/>
        </p:nvSpPr>
        <p:spPr>
          <a:xfrm>
            <a:off x="651240" y="513360"/>
            <a:ext cx="4092840" cy="6354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r>
              <a:rPr lang="en-US" sz="3200" b="1" strike="noStrike" spc="-1">
                <a:solidFill>
                  <a:srgbClr val="F3F3F3"/>
                </a:solidFill>
                <a:latin typeface="Rajdhani"/>
                <a:ea typeface="Fira Sans Condensed Light"/>
              </a:rPr>
              <a:t>Introduction</a:t>
            </a:r>
            <a:r>
              <a:rPr lang="en-US" sz="3200" b="1" strike="noStrike" spc="-1">
                <a:solidFill>
                  <a:srgbClr val="F3F3F3"/>
                </a:solidFill>
                <a:latin typeface="Fira Sans Condensed Light"/>
                <a:ea typeface="Fira Sans Condensed Light"/>
              </a:rPr>
              <a:t> </a:t>
            </a:r>
            <a:endParaRPr lang="en-US" sz="3200" b="0" strike="noStrike" spc="-1">
              <a:latin typeface="Arial"/>
            </a:endParaRPr>
          </a:p>
        </p:txBody>
      </p:sp>
      <p:pic>
        <p:nvPicPr>
          <p:cNvPr id="272" name="Picture 16"/>
          <p:cNvPicPr/>
          <p:nvPr/>
        </p:nvPicPr>
        <p:blipFill>
          <a:blip r:embed="rId3"/>
          <a:stretch/>
        </p:blipFill>
        <p:spPr>
          <a:xfrm>
            <a:off x="5819040" y="377280"/>
            <a:ext cx="3137040" cy="2312640"/>
          </a:xfrm>
          <a:prstGeom prst="rect">
            <a:avLst/>
          </a:prstGeom>
          <a:ln>
            <a:noFill/>
          </a:ln>
          <a:effectLst>
            <a:softEdge rad="112500"/>
          </a:effectLst>
        </p:spPr>
      </p:pic>
      <p:pic>
        <p:nvPicPr>
          <p:cNvPr id="273" name="Picture 17"/>
          <p:cNvPicPr/>
          <p:nvPr/>
        </p:nvPicPr>
        <p:blipFill>
          <a:blip r:embed="rId4"/>
          <a:stretch/>
        </p:blipFill>
        <p:spPr>
          <a:xfrm>
            <a:off x="5819040" y="2766960"/>
            <a:ext cx="3137040" cy="2278440"/>
          </a:xfrm>
          <a:prstGeom prst="rect">
            <a:avLst/>
          </a:prstGeom>
          <a:ln>
            <a:noFill/>
          </a:ln>
          <a:effectLst>
            <a:softEdge rad="112500"/>
          </a:effectLst>
        </p:spPr>
      </p:pic>
      <p:sp>
        <p:nvSpPr>
          <p:cNvPr id="274" name="CustomShape 2"/>
          <p:cNvSpPr/>
          <p:nvPr/>
        </p:nvSpPr>
        <p:spPr>
          <a:xfrm>
            <a:off x="219600" y="1225800"/>
            <a:ext cx="5571000" cy="2607120"/>
          </a:xfrm>
          <a:prstGeom prst="rect">
            <a:avLst/>
          </a:prstGeom>
          <a:solidFill>
            <a:srgbClr val="0C343D">
              <a:alpha val="57000"/>
            </a:srgbClr>
          </a:solidFill>
          <a:ln>
            <a:noFill/>
          </a:ln>
        </p:spPr>
        <p:style>
          <a:lnRef idx="0">
            <a:scrgbClr r="0" g="0" b="0"/>
          </a:lnRef>
          <a:fillRef idx="0">
            <a:scrgbClr r="0" g="0" b="0"/>
          </a:fillRef>
          <a:effectRef idx="0">
            <a:scrgbClr r="0" g="0" b="0"/>
          </a:effectRef>
          <a:fontRef idx="minor"/>
        </p:style>
        <p:txBody>
          <a:bodyPr lIns="234000" tIns="234000" rIns="234000" bIns="91440">
            <a:noAutofit/>
          </a:bodyPr>
          <a:lstStyle/>
          <a:p>
            <a:pPr>
              <a:lnSpc>
                <a:spcPct val="100000"/>
              </a:lnSpc>
            </a:pPr>
            <a:r>
              <a:rPr dirty="0"/>
              <a:t/>
            </a:r>
            <a:br>
              <a:rPr dirty="0"/>
            </a:br>
            <a:r>
              <a:rPr lang="en-US" sz="1400" b="0" strike="noStrike" spc="-1" dirty="0">
                <a:solidFill>
                  <a:srgbClr val="FFFFFF"/>
                </a:solidFill>
                <a:latin typeface="Fira Sans Condensed Light"/>
                <a:ea typeface="Arial"/>
              </a:rPr>
              <a:t>DNA</a:t>
            </a:r>
            <a:endParaRPr lang="en-US" sz="1400" b="0" strike="noStrike" spc="-1" dirty="0">
              <a:latin typeface="Arial"/>
            </a:endParaRPr>
          </a:p>
          <a:p>
            <a:pPr>
              <a:lnSpc>
                <a:spcPct val="100000"/>
              </a:lnSpc>
            </a:pPr>
            <a:r>
              <a:rPr lang="en-US" sz="1400" spc="-1" dirty="0">
                <a:solidFill>
                  <a:srgbClr val="F3F3F3"/>
                </a:solidFill>
                <a:latin typeface="Fira Sans Condensed Light"/>
                <a:ea typeface="Arial"/>
              </a:rPr>
              <a:t>DNA molecules allow some of our characteristics to be passed down from our generation to the next (our children).</a:t>
            </a:r>
            <a:endParaRPr lang="en-US" sz="1400" b="0" strike="noStrike" spc="-1" dirty="0">
              <a:latin typeface="Arial"/>
            </a:endParaRPr>
          </a:p>
          <a:p>
            <a:pPr>
              <a:lnSpc>
                <a:spcPct val="100000"/>
              </a:lnSpc>
            </a:pPr>
            <a:endParaRPr lang="en-US" sz="1400" b="0" strike="noStrike" spc="-1" dirty="0">
              <a:latin typeface="Arial"/>
            </a:endParaRPr>
          </a:p>
          <a:p>
            <a:pPr>
              <a:lnSpc>
                <a:spcPct val="100000"/>
              </a:lnSpc>
            </a:pPr>
            <a:endParaRPr lang="en-US" sz="1400" b="0" strike="noStrike" spc="-1" dirty="0">
              <a:latin typeface="Arial"/>
            </a:endParaRPr>
          </a:p>
          <a:p>
            <a:pPr>
              <a:lnSpc>
                <a:spcPct val="100000"/>
              </a:lnSpc>
            </a:pPr>
            <a:r>
              <a:rPr lang="en-US" sz="1400" b="0" strike="noStrike" spc="-1" dirty="0">
                <a:solidFill>
                  <a:srgbClr val="FFFFFF"/>
                </a:solidFill>
                <a:latin typeface="Fira Sans Condensed Light"/>
                <a:ea typeface="Arial"/>
              </a:rPr>
              <a:t>Genes →Genes are passed from parents to offspring and contain the information needed to specify traits(qualities). Genes contains a subset of the DNA and this subset is (A, T, C, G).  </a:t>
            </a:r>
            <a:endParaRPr lang="en-US" sz="1400" b="0" strike="noStrike" spc="-1" dirty="0">
              <a:latin typeface="Arial"/>
            </a:endParaRPr>
          </a:p>
          <a:p>
            <a:pPr>
              <a:lnSpc>
                <a:spcPct val="100000"/>
              </a:lnSpc>
            </a:pPr>
            <a:endParaRPr lang="en-US" sz="1400" b="0" strike="noStrike" spc="-1" dirty="0">
              <a:latin typeface="Arial"/>
            </a:endParaRPr>
          </a:p>
          <a:p>
            <a:pPr>
              <a:lnSpc>
                <a:spcPct val="100000"/>
              </a:lnSpc>
            </a:pPr>
            <a:endParaRPr lang="en-US" sz="1400" b="0" strike="noStrike" spc="-1" dirty="0">
              <a:latin typeface="Arial"/>
            </a:endParaRPr>
          </a:p>
          <a:p>
            <a:pPr>
              <a:lnSpc>
                <a:spcPct val="100000"/>
              </a:lnSpc>
            </a:pPr>
            <a:endParaRPr lang="en-US" sz="1400" b="0" strike="noStrike" spc="-1" dirty="0">
              <a:latin typeface="Arial"/>
            </a:endParaRPr>
          </a:p>
          <a:p>
            <a:pPr>
              <a:lnSpc>
                <a:spcPct val="100000"/>
              </a:lnSpc>
            </a:pPr>
            <a:endParaRPr lang="en-US" sz="1400" b="0" strike="noStrike" spc="-1" dirty="0">
              <a:latin typeface="Arial"/>
            </a:endParaRPr>
          </a:p>
        </p:txBody>
      </p:sp>
      <p:sp>
        <p:nvSpPr>
          <p:cNvPr id="2" name="TextBox 1">
            <a:extLst>
              <a:ext uri="{FF2B5EF4-FFF2-40B4-BE49-F238E27FC236}">
                <a16:creationId xmlns:a16="http://schemas.microsoft.com/office/drawing/2014/main" id="{A66FF235-DB77-40B2-9895-C1AB0305DF1C}"/>
              </a:ext>
            </a:extLst>
          </p:cNvPr>
          <p:cNvSpPr txBox="1"/>
          <p:nvPr/>
        </p:nvSpPr>
        <p:spPr>
          <a:xfrm>
            <a:off x="74341" y="4622705"/>
            <a:ext cx="713678" cy="369332"/>
          </a:xfrm>
          <a:prstGeom prst="rect">
            <a:avLst/>
          </a:prstGeom>
          <a:noFill/>
        </p:spPr>
        <p:txBody>
          <a:bodyPr wrap="square" rtlCol="0">
            <a:spAutoFit/>
          </a:bodyPr>
          <a:lstStyle/>
          <a:p>
            <a:r>
              <a:rPr lang="en-US" dirty="0">
                <a:solidFill>
                  <a:schemeClr val="bg2"/>
                </a:solidFill>
              </a:rPr>
              <a:t>1</a:t>
            </a: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CustomShape 1"/>
          <p:cNvSpPr/>
          <p:nvPr/>
        </p:nvSpPr>
        <p:spPr>
          <a:xfrm>
            <a:off x="2968560" y="1204200"/>
            <a:ext cx="2946240" cy="96624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Arial"/>
                <a:ea typeface="DejaVu Sans"/>
              </a:rPr>
              <a:t>Paternity Testing </a:t>
            </a:r>
            <a:endParaRPr lang="en-US" sz="1800" b="0" strike="noStrike" spc="-1">
              <a:latin typeface="Arial"/>
            </a:endParaRPr>
          </a:p>
        </p:txBody>
      </p:sp>
      <p:sp>
        <p:nvSpPr>
          <p:cNvPr id="276" name="CustomShape 2"/>
          <p:cNvSpPr/>
          <p:nvPr/>
        </p:nvSpPr>
        <p:spPr>
          <a:xfrm>
            <a:off x="665280" y="395640"/>
            <a:ext cx="4092840" cy="6354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r>
              <a:rPr lang="en-US" sz="3200" b="1" strike="noStrike" spc="-1" dirty="0">
                <a:solidFill>
                  <a:srgbClr val="F3F3F3"/>
                </a:solidFill>
                <a:latin typeface="Rajdhani"/>
                <a:ea typeface="Fira Sans Condensed Light"/>
              </a:rPr>
              <a:t>Introduction</a:t>
            </a:r>
            <a:r>
              <a:rPr lang="en-US" sz="3200" b="1" strike="noStrike" spc="-1" dirty="0">
                <a:solidFill>
                  <a:srgbClr val="F3F3F3"/>
                </a:solidFill>
                <a:latin typeface="Fira Sans Condensed Light"/>
                <a:ea typeface="Fira Sans Condensed Light"/>
              </a:rPr>
              <a:t> </a:t>
            </a:r>
            <a:endParaRPr lang="en-US" sz="3200" b="0" strike="noStrike" spc="-1" dirty="0">
              <a:latin typeface="Arial"/>
            </a:endParaRPr>
          </a:p>
        </p:txBody>
      </p:sp>
      <p:sp>
        <p:nvSpPr>
          <p:cNvPr id="277" name="CustomShape 3"/>
          <p:cNvSpPr/>
          <p:nvPr/>
        </p:nvSpPr>
        <p:spPr>
          <a:xfrm>
            <a:off x="5954760" y="2215440"/>
            <a:ext cx="869400" cy="951120"/>
          </a:xfrm>
          <a:custGeom>
            <a:avLst/>
            <a:gdLst/>
            <a:ahLst/>
            <a:cxnLst/>
            <a:rect l="l" t="t" r="r" b="b"/>
            <a:pathLst>
              <a:path w="21600" h="21600">
                <a:moveTo>
                  <a:pt x="0" y="0"/>
                </a:moveTo>
                <a:lnTo>
                  <a:pt x="21600" y="21600"/>
                </a:lnTo>
              </a:path>
            </a:pathLst>
          </a:custGeom>
          <a:noFill/>
          <a:ln>
            <a:solidFill>
              <a:srgbClr val="00BEAD"/>
            </a:solidFill>
            <a:tailEnd type="triangle" w="med" len="med"/>
          </a:ln>
        </p:spPr>
        <p:style>
          <a:lnRef idx="1">
            <a:schemeClr val="accent6"/>
          </a:lnRef>
          <a:fillRef idx="0">
            <a:schemeClr val="accent6"/>
          </a:fillRef>
          <a:effectRef idx="0">
            <a:schemeClr val="accent6"/>
          </a:effectRef>
          <a:fontRef idx="minor"/>
        </p:style>
      </p:sp>
      <p:sp>
        <p:nvSpPr>
          <p:cNvPr id="278" name="CustomShape 4"/>
          <p:cNvSpPr/>
          <p:nvPr/>
        </p:nvSpPr>
        <p:spPr>
          <a:xfrm flipH="1">
            <a:off x="2096280" y="2170800"/>
            <a:ext cx="871920" cy="995760"/>
          </a:xfrm>
          <a:custGeom>
            <a:avLst/>
            <a:gdLst/>
            <a:ahLst/>
            <a:cxnLst/>
            <a:rect l="l" t="t" r="r" b="b"/>
            <a:pathLst>
              <a:path w="21600" h="21600">
                <a:moveTo>
                  <a:pt x="0" y="0"/>
                </a:moveTo>
                <a:lnTo>
                  <a:pt x="21600" y="21600"/>
                </a:lnTo>
              </a:path>
            </a:pathLst>
          </a:custGeom>
          <a:noFill/>
          <a:ln>
            <a:solidFill>
              <a:srgbClr val="00BEAD"/>
            </a:solidFill>
            <a:tailEnd type="triangle" w="med" len="med"/>
          </a:ln>
        </p:spPr>
        <p:style>
          <a:lnRef idx="1">
            <a:schemeClr val="accent6"/>
          </a:lnRef>
          <a:fillRef idx="0">
            <a:schemeClr val="accent6"/>
          </a:fillRef>
          <a:effectRef idx="0">
            <a:schemeClr val="accent6"/>
          </a:effectRef>
          <a:fontRef idx="minor"/>
        </p:style>
      </p:sp>
      <p:sp>
        <p:nvSpPr>
          <p:cNvPr id="279" name="CustomShape 5"/>
          <p:cNvSpPr/>
          <p:nvPr/>
        </p:nvSpPr>
        <p:spPr>
          <a:xfrm>
            <a:off x="623160" y="3166920"/>
            <a:ext cx="2946240" cy="96624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dirty="0" err="1">
                <a:solidFill>
                  <a:srgbClr val="FFFFFF"/>
                </a:solidFill>
                <a:latin typeface="Arial"/>
                <a:ea typeface="DejaVu Sans"/>
              </a:rPr>
              <a:t>Rs</a:t>
            </a:r>
            <a:r>
              <a:rPr lang="en-US" sz="1800" b="0" strike="noStrike" spc="-1" dirty="0">
                <a:solidFill>
                  <a:srgbClr val="FFFFFF"/>
                </a:solidFill>
                <a:latin typeface="Arial"/>
                <a:ea typeface="DejaVu Sans"/>
              </a:rPr>
              <a:t> numbers using Mendelian’s Law</a:t>
            </a:r>
            <a:endParaRPr lang="en-US" sz="1800" b="0" strike="noStrike" spc="-1" dirty="0">
              <a:latin typeface="Arial"/>
            </a:endParaRPr>
          </a:p>
        </p:txBody>
      </p:sp>
      <p:sp>
        <p:nvSpPr>
          <p:cNvPr id="280" name="CustomShape 6"/>
          <p:cNvSpPr/>
          <p:nvPr/>
        </p:nvSpPr>
        <p:spPr>
          <a:xfrm>
            <a:off x="5574240" y="3166920"/>
            <a:ext cx="2946240" cy="96624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dirty="0">
                <a:solidFill>
                  <a:srgbClr val="FFFFFF"/>
                </a:solidFill>
                <a:latin typeface="Arial"/>
                <a:ea typeface="DejaVu Sans"/>
              </a:rPr>
              <a:t>Whole Genome using Short tandem repeat</a:t>
            </a:r>
            <a:endParaRPr lang="en-US" sz="1800" b="0" strike="noStrike" spc="-1" dirty="0">
              <a:latin typeface="Arial"/>
            </a:endParaRPr>
          </a:p>
          <a:p>
            <a:pPr algn="ctr">
              <a:lnSpc>
                <a:spcPct val="100000"/>
              </a:lnSpc>
            </a:pPr>
            <a:r>
              <a:rPr lang="en-US" sz="1800" b="0" strike="noStrike" spc="-1" dirty="0">
                <a:solidFill>
                  <a:srgbClr val="FFFFFF"/>
                </a:solidFill>
                <a:latin typeface="Arial"/>
                <a:ea typeface="DejaVu Sans"/>
              </a:rPr>
              <a:t>Algorithm</a:t>
            </a:r>
            <a:endParaRPr lang="en-US" sz="1800" b="0" strike="noStrike" spc="-1" dirty="0">
              <a:latin typeface="Arial"/>
            </a:endParaRPr>
          </a:p>
        </p:txBody>
      </p:sp>
      <p:sp>
        <p:nvSpPr>
          <p:cNvPr id="9" name="TextBox 8">
            <a:extLst>
              <a:ext uri="{FF2B5EF4-FFF2-40B4-BE49-F238E27FC236}">
                <a16:creationId xmlns:a16="http://schemas.microsoft.com/office/drawing/2014/main" id="{C2BE36FC-BF19-4C05-9CE0-78899783EC07}"/>
              </a:ext>
            </a:extLst>
          </p:cNvPr>
          <p:cNvSpPr txBox="1"/>
          <p:nvPr/>
        </p:nvSpPr>
        <p:spPr>
          <a:xfrm>
            <a:off x="74341" y="4622705"/>
            <a:ext cx="713678" cy="369332"/>
          </a:xfrm>
          <a:prstGeom prst="rect">
            <a:avLst/>
          </a:prstGeom>
          <a:noFill/>
        </p:spPr>
        <p:txBody>
          <a:bodyPr wrap="square" rtlCol="0">
            <a:spAutoFit/>
          </a:bodyPr>
          <a:lstStyle/>
          <a:p>
            <a:r>
              <a:rPr lang="en-US" dirty="0">
                <a:solidFill>
                  <a:schemeClr val="bg2"/>
                </a:solidFill>
              </a:rPr>
              <a:t>2</a:t>
            </a: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CustomShape 1"/>
          <p:cNvSpPr/>
          <p:nvPr/>
        </p:nvSpPr>
        <p:spPr>
          <a:xfrm>
            <a:off x="637560" y="547920"/>
            <a:ext cx="4092840" cy="6354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r>
              <a:rPr lang="en-US" sz="3200" b="1" strike="noStrike" spc="-1" dirty="0">
                <a:solidFill>
                  <a:srgbClr val="F3F3F3"/>
                </a:solidFill>
                <a:latin typeface="Rajdhani"/>
                <a:ea typeface="Fira Sans Condensed Light"/>
              </a:rPr>
              <a:t>Introduction </a:t>
            </a:r>
            <a:endParaRPr lang="en-US" sz="3200" b="0" strike="noStrike" spc="-1" dirty="0">
              <a:latin typeface="Arial"/>
            </a:endParaRPr>
          </a:p>
        </p:txBody>
      </p:sp>
      <p:graphicFrame>
        <p:nvGraphicFramePr>
          <p:cNvPr id="282" name="Table 2"/>
          <p:cNvGraphicFramePr/>
          <p:nvPr/>
        </p:nvGraphicFramePr>
        <p:xfrm>
          <a:off x="637560" y="4249440"/>
          <a:ext cx="7544160" cy="741600"/>
        </p:xfrm>
        <a:graphic>
          <a:graphicData uri="http://schemas.openxmlformats.org/drawingml/2006/table">
            <a:tbl>
              <a:tblPr/>
              <a:tblGrid>
                <a:gridCol w="1257120">
                  <a:extLst>
                    <a:ext uri="{9D8B030D-6E8A-4147-A177-3AD203B41FA5}">
                      <a16:colId xmlns:a16="http://schemas.microsoft.com/office/drawing/2014/main" val="20000"/>
                    </a:ext>
                  </a:extLst>
                </a:gridCol>
                <a:gridCol w="1257120">
                  <a:extLst>
                    <a:ext uri="{9D8B030D-6E8A-4147-A177-3AD203B41FA5}">
                      <a16:colId xmlns:a16="http://schemas.microsoft.com/office/drawing/2014/main" val="20001"/>
                    </a:ext>
                  </a:extLst>
                </a:gridCol>
                <a:gridCol w="1257120">
                  <a:extLst>
                    <a:ext uri="{9D8B030D-6E8A-4147-A177-3AD203B41FA5}">
                      <a16:colId xmlns:a16="http://schemas.microsoft.com/office/drawing/2014/main" val="20002"/>
                    </a:ext>
                  </a:extLst>
                </a:gridCol>
                <a:gridCol w="1257120">
                  <a:extLst>
                    <a:ext uri="{9D8B030D-6E8A-4147-A177-3AD203B41FA5}">
                      <a16:colId xmlns:a16="http://schemas.microsoft.com/office/drawing/2014/main" val="20003"/>
                    </a:ext>
                  </a:extLst>
                </a:gridCol>
                <a:gridCol w="1257120">
                  <a:extLst>
                    <a:ext uri="{9D8B030D-6E8A-4147-A177-3AD203B41FA5}">
                      <a16:colId xmlns:a16="http://schemas.microsoft.com/office/drawing/2014/main" val="20004"/>
                    </a:ext>
                  </a:extLst>
                </a:gridCol>
                <a:gridCol w="1258560">
                  <a:extLst>
                    <a:ext uri="{9D8B030D-6E8A-4147-A177-3AD203B41FA5}">
                      <a16:colId xmlns:a16="http://schemas.microsoft.com/office/drawing/2014/main" val="20005"/>
                    </a:ext>
                  </a:extLst>
                </a:gridCol>
              </a:tblGrid>
              <a:tr h="370800">
                <a:tc>
                  <a:txBody>
                    <a:bodyPr/>
                    <a:lstStyle/>
                    <a:p>
                      <a:pPr>
                        <a:lnSpc>
                          <a:spcPct val="100000"/>
                        </a:lnSpc>
                      </a:pPr>
                      <a:r>
                        <a:rPr lang="en-US" sz="1400" b="1" strike="noStrike" spc="-1">
                          <a:solidFill>
                            <a:srgbClr val="00C3B1"/>
                          </a:solidFill>
                          <a:latin typeface="Arial"/>
                          <a:ea typeface="Arial"/>
                        </a:rPr>
                        <a:t>RsNumber</a:t>
                      </a:r>
                      <a:endParaRPr lang="en-US" sz="1400" b="0" strike="noStrike" spc="-1">
                        <a:latin typeface="Arial"/>
                      </a:endParaRPr>
                    </a:p>
                  </a:txBody>
                  <a:tcPr>
                    <a:lnL w="9360">
                      <a:solidFill>
                        <a:srgbClr val="0A333C"/>
                      </a:solidFill>
                    </a:lnL>
                    <a:lnR w="9360">
                      <a:solidFill>
                        <a:srgbClr val="0A333C"/>
                      </a:solidFill>
                    </a:lnR>
                    <a:lnT w="9360">
                      <a:solidFill>
                        <a:srgbClr val="0A333C"/>
                      </a:solidFill>
                    </a:lnT>
                    <a:lnB w="25200">
                      <a:solidFill>
                        <a:srgbClr val="00C3B1"/>
                      </a:solidFill>
                    </a:lnB>
                    <a:solidFill>
                      <a:srgbClr val="0C343D"/>
                    </a:solidFill>
                  </a:tcPr>
                </a:tc>
                <a:tc>
                  <a:txBody>
                    <a:bodyPr/>
                    <a:lstStyle/>
                    <a:p>
                      <a:pPr>
                        <a:lnSpc>
                          <a:spcPct val="100000"/>
                        </a:lnSpc>
                      </a:pPr>
                      <a:r>
                        <a:rPr lang="en-US" sz="1400" b="1" strike="noStrike" spc="-1">
                          <a:solidFill>
                            <a:srgbClr val="00C3B1"/>
                          </a:solidFill>
                          <a:latin typeface="Arial"/>
                          <a:ea typeface="Arial"/>
                        </a:rPr>
                        <a:t>Father</a:t>
                      </a:r>
                      <a:endParaRPr lang="en-US" sz="1400" b="0" strike="noStrike" spc="-1">
                        <a:latin typeface="Arial"/>
                      </a:endParaRPr>
                    </a:p>
                  </a:txBody>
                  <a:tcPr>
                    <a:lnL w="9360">
                      <a:solidFill>
                        <a:srgbClr val="0A333C"/>
                      </a:solidFill>
                    </a:lnL>
                    <a:lnR w="9360">
                      <a:solidFill>
                        <a:srgbClr val="0A333C"/>
                      </a:solidFill>
                    </a:lnR>
                    <a:lnT w="9360">
                      <a:solidFill>
                        <a:srgbClr val="0A333C"/>
                      </a:solidFill>
                    </a:lnT>
                    <a:lnB w="25200">
                      <a:solidFill>
                        <a:srgbClr val="00C3B1"/>
                      </a:solidFill>
                    </a:lnB>
                    <a:solidFill>
                      <a:srgbClr val="0C343D"/>
                    </a:solidFill>
                  </a:tcPr>
                </a:tc>
                <a:tc>
                  <a:txBody>
                    <a:bodyPr/>
                    <a:lstStyle/>
                    <a:p>
                      <a:pPr>
                        <a:lnSpc>
                          <a:spcPct val="100000"/>
                        </a:lnSpc>
                      </a:pPr>
                      <a:r>
                        <a:rPr lang="en-US" sz="1400" b="1" strike="noStrike" spc="-1">
                          <a:solidFill>
                            <a:srgbClr val="00C3B1"/>
                          </a:solidFill>
                          <a:latin typeface="Arial"/>
                          <a:ea typeface="Arial"/>
                        </a:rPr>
                        <a:t>Mother</a:t>
                      </a:r>
                      <a:endParaRPr lang="en-US" sz="1400" b="0" strike="noStrike" spc="-1">
                        <a:latin typeface="Arial"/>
                      </a:endParaRPr>
                    </a:p>
                  </a:txBody>
                  <a:tcPr>
                    <a:lnL w="9360">
                      <a:solidFill>
                        <a:srgbClr val="0A333C"/>
                      </a:solidFill>
                    </a:lnL>
                    <a:lnR w="9360">
                      <a:solidFill>
                        <a:srgbClr val="0A333C"/>
                      </a:solidFill>
                    </a:lnR>
                    <a:lnT w="9360">
                      <a:solidFill>
                        <a:srgbClr val="0A333C"/>
                      </a:solidFill>
                    </a:lnT>
                    <a:lnB w="25200">
                      <a:solidFill>
                        <a:srgbClr val="00C3B1"/>
                      </a:solidFill>
                    </a:lnB>
                    <a:solidFill>
                      <a:srgbClr val="0C343D"/>
                    </a:solidFill>
                  </a:tcPr>
                </a:tc>
                <a:tc>
                  <a:txBody>
                    <a:bodyPr/>
                    <a:lstStyle/>
                    <a:p>
                      <a:pPr>
                        <a:lnSpc>
                          <a:spcPct val="100000"/>
                        </a:lnSpc>
                      </a:pPr>
                      <a:r>
                        <a:rPr lang="en-US" sz="1400" b="1" strike="noStrike" spc="-1">
                          <a:solidFill>
                            <a:srgbClr val="00C3B1"/>
                          </a:solidFill>
                          <a:latin typeface="Arial"/>
                          <a:ea typeface="Arial"/>
                        </a:rPr>
                        <a:t>Child1</a:t>
                      </a:r>
                      <a:endParaRPr lang="en-US" sz="1400" b="0" strike="noStrike" spc="-1">
                        <a:latin typeface="Arial"/>
                      </a:endParaRPr>
                    </a:p>
                  </a:txBody>
                  <a:tcPr>
                    <a:lnL w="9360">
                      <a:solidFill>
                        <a:srgbClr val="0A333C"/>
                      </a:solidFill>
                    </a:lnL>
                    <a:lnR w="9360">
                      <a:solidFill>
                        <a:srgbClr val="0A333C"/>
                      </a:solidFill>
                    </a:lnR>
                    <a:lnT w="9360">
                      <a:solidFill>
                        <a:srgbClr val="0A333C"/>
                      </a:solidFill>
                    </a:lnT>
                    <a:lnB w="25200">
                      <a:solidFill>
                        <a:srgbClr val="00C3B1"/>
                      </a:solidFill>
                    </a:lnB>
                    <a:solidFill>
                      <a:srgbClr val="0C343D"/>
                    </a:solidFill>
                  </a:tcPr>
                </a:tc>
                <a:tc>
                  <a:txBody>
                    <a:bodyPr/>
                    <a:lstStyle/>
                    <a:p>
                      <a:pPr>
                        <a:lnSpc>
                          <a:spcPct val="100000"/>
                        </a:lnSpc>
                      </a:pPr>
                      <a:r>
                        <a:rPr lang="en-US" sz="1400" b="1" strike="noStrike" spc="-1">
                          <a:solidFill>
                            <a:srgbClr val="00C3B1"/>
                          </a:solidFill>
                          <a:latin typeface="Arial"/>
                          <a:ea typeface="Arial"/>
                        </a:rPr>
                        <a:t>Child2</a:t>
                      </a:r>
                      <a:endParaRPr lang="en-US" sz="1400" b="0" strike="noStrike" spc="-1">
                        <a:latin typeface="Arial"/>
                      </a:endParaRPr>
                    </a:p>
                  </a:txBody>
                  <a:tcPr>
                    <a:lnL w="9360">
                      <a:solidFill>
                        <a:srgbClr val="0A333C"/>
                      </a:solidFill>
                    </a:lnL>
                    <a:lnR w="9360">
                      <a:solidFill>
                        <a:srgbClr val="0A333C"/>
                      </a:solidFill>
                    </a:lnR>
                    <a:lnT w="9360">
                      <a:solidFill>
                        <a:srgbClr val="0A333C"/>
                      </a:solidFill>
                    </a:lnT>
                    <a:lnB w="25200">
                      <a:solidFill>
                        <a:srgbClr val="00C3B1"/>
                      </a:solidFill>
                    </a:lnB>
                    <a:solidFill>
                      <a:srgbClr val="0C343D"/>
                    </a:solidFill>
                  </a:tcPr>
                </a:tc>
                <a:tc>
                  <a:txBody>
                    <a:bodyPr/>
                    <a:lstStyle/>
                    <a:p>
                      <a:pPr>
                        <a:lnSpc>
                          <a:spcPct val="100000"/>
                        </a:lnSpc>
                      </a:pPr>
                      <a:r>
                        <a:rPr lang="en-US" sz="1400" b="1" strike="noStrike" spc="-1">
                          <a:solidFill>
                            <a:srgbClr val="00C3B1"/>
                          </a:solidFill>
                          <a:latin typeface="Arial"/>
                          <a:ea typeface="Arial"/>
                        </a:rPr>
                        <a:t>Child3</a:t>
                      </a:r>
                      <a:endParaRPr lang="en-US" sz="1400" b="0" strike="noStrike" spc="-1">
                        <a:latin typeface="Arial"/>
                      </a:endParaRPr>
                    </a:p>
                  </a:txBody>
                  <a:tcPr>
                    <a:lnL w="9360">
                      <a:solidFill>
                        <a:srgbClr val="0A333C"/>
                      </a:solidFill>
                    </a:lnL>
                    <a:lnR w="9360">
                      <a:solidFill>
                        <a:srgbClr val="0A333C"/>
                      </a:solidFill>
                    </a:lnR>
                    <a:lnT w="9360">
                      <a:solidFill>
                        <a:srgbClr val="0A333C"/>
                      </a:solidFill>
                    </a:lnT>
                    <a:lnB w="25200">
                      <a:solidFill>
                        <a:srgbClr val="00C3B1"/>
                      </a:solidFill>
                    </a:lnB>
                    <a:solidFill>
                      <a:srgbClr val="0C343D"/>
                    </a:solidFill>
                  </a:tcPr>
                </a:tc>
                <a:extLst>
                  <a:ext uri="{0D108BD9-81ED-4DB2-BD59-A6C34878D82A}">
                    <a16:rowId xmlns:a16="http://schemas.microsoft.com/office/drawing/2014/main" val="10000"/>
                  </a:ext>
                </a:extLst>
              </a:tr>
              <a:tr h="370800">
                <a:tc>
                  <a:txBody>
                    <a:bodyPr/>
                    <a:lstStyle/>
                    <a:p>
                      <a:pPr>
                        <a:lnSpc>
                          <a:spcPct val="100000"/>
                        </a:lnSpc>
                      </a:pPr>
                      <a:r>
                        <a:rPr lang="en-US" sz="1400" b="0" strike="noStrike" spc="-1">
                          <a:solidFill>
                            <a:srgbClr val="0C343D"/>
                          </a:solidFill>
                          <a:latin typeface="Arial"/>
                          <a:ea typeface="Arial"/>
                        </a:rPr>
                        <a:t>rs3131972</a:t>
                      </a:r>
                      <a:endParaRPr lang="en-US" sz="1400" b="0" strike="noStrike" spc="-1">
                        <a:latin typeface="Arial"/>
                      </a:endParaRPr>
                    </a:p>
                  </a:txBody>
                  <a:tcPr>
                    <a:lnL w="9360">
                      <a:solidFill>
                        <a:srgbClr val="0A333C"/>
                      </a:solidFill>
                    </a:lnL>
                    <a:lnR w="9360">
                      <a:solidFill>
                        <a:srgbClr val="0A333C"/>
                      </a:solidFill>
                    </a:lnR>
                    <a:lnT w="25200">
                      <a:solidFill>
                        <a:srgbClr val="00C3B1"/>
                      </a:solidFill>
                    </a:lnT>
                    <a:lnB w="9360">
                      <a:solidFill>
                        <a:srgbClr val="0A333C"/>
                      </a:solidFill>
                    </a:lnB>
                    <a:solidFill>
                      <a:srgbClr val="809298"/>
                    </a:solidFill>
                  </a:tcPr>
                </a:tc>
                <a:tc>
                  <a:txBody>
                    <a:bodyPr/>
                    <a:lstStyle/>
                    <a:p>
                      <a:pPr>
                        <a:lnSpc>
                          <a:spcPct val="100000"/>
                        </a:lnSpc>
                      </a:pPr>
                      <a:r>
                        <a:rPr lang="en-US" sz="1400" b="0" strike="noStrike" spc="-1">
                          <a:solidFill>
                            <a:srgbClr val="0C343D"/>
                          </a:solidFill>
                          <a:latin typeface="Arial"/>
                          <a:ea typeface="Arial"/>
                        </a:rPr>
                        <a:t>AG</a:t>
                      </a:r>
                      <a:endParaRPr lang="en-US" sz="1400" b="0" strike="noStrike" spc="-1">
                        <a:latin typeface="Arial"/>
                      </a:endParaRPr>
                    </a:p>
                  </a:txBody>
                  <a:tcPr>
                    <a:lnL w="9360">
                      <a:solidFill>
                        <a:srgbClr val="0A333C"/>
                      </a:solidFill>
                    </a:lnL>
                    <a:lnR w="9360">
                      <a:solidFill>
                        <a:srgbClr val="0A333C"/>
                      </a:solidFill>
                    </a:lnR>
                    <a:lnT w="25200">
                      <a:solidFill>
                        <a:srgbClr val="00C3B1"/>
                      </a:solidFill>
                    </a:lnT>
                    <a:lnB w="9360">
                      <a:solidFill>
                        <a:srgbClr val="0A333C"/>
                      </a:solidFill>
                    </a:lnB>
                    <a:solidFill>
                      <a:srgbClr val="809298"/>
                    </a:solidFill>
                  </a:tcPr>
                </a:tc>
                <a:tc>
                  <a:txBody>
                    <a:bodyPr/>
                    <a:lstStyle/>
                    <a:p>
                      <a:pPr>
                        <a:lnSpc>
                          <a:spcPct val="100000"/>
                        </a:lnSpc>
                      </a:pPr>
                      <a:r>
                        <a:rPr lang="en-US" sz="1400" b="0" strike="noStrike" spc="-1">
                          <a:solidFill>
                            <a:srgbClr val="0C343D"/>
                          </a:solidFill>
                          <a:latin typeface="Arial"/>
                          <a:ea typeface="Arial"/>
                        </a:rPr>
                        <a:t>GG</a:t>
                      </a:r>
                      <a:endParaRPr lang="en-US" sz="1400" b="0" strike="noStrike" spc="-1">
                        <a:latin typeface="Arial"/>
                      </a:endParaRPr>
                    </a:p>
                  </a:txBody>
                  <a:tcPr>
                    <a:lnL w="9360">
                      <a:solidFill>
                        <a:srgbClr val="0A333C"/>
                      </a:solidFill>
                    </a:lnL>
                    <a:lnR w="9360">
                      <a:solidFill>
                        <a:srgbClr val="0A333C"/>
                      </a:solidFill>
                    </a:lnR>
                    <a:lnT w="25200">
                      <a:solidFill>
                        <a:srgbClr val="00C3B1"/>
                      </a:solidFill>
                    </a:lnT>
                    <a:lnB w="9360">
                      <a:solidFill>
                        <a:srgbClr val="0A333C"/>
                      </a:solidFill>
                    </a:lnB>
                    <a:solidFill>
                      <a:srgbClr val="809298"/>
                    </a:solidFill>
                  </a:tcPr>
                </a:tc>
                <a:tc>
                  <a:txBody>
                    <a:bodyPr/>
                    <a:lstStyle/>
                    <a:p>
                      <a:pPr>
                        <a:lnSpc>
                          <a:spcPct val="100000"/>
                        </a:lnSpc>
                      </a:pPr>
                      <a:r>
                        <a:rPr lang="en-US" sz="1400" b="0" strike="noStrike" spc="-1">
                          <a:solidFill>
                            <a:srgbClr val="0C343D"/>
                          </a:solidFill>
                          <a:latin typeface="Arial"/>
                          <a:ea typeface="Arial"/>
                        </a:rPr>
                        <a:t>AG</a:t>
                      </a:r>
                      <a:endParaRPr lang="en-US" sz="1400" b="0" strike="noStrike" spc="-1">
                        <a:latin typeface="Arial"/>
                      </a:endParaRPr>
                    </a:p>
                  </a:txBody>
                  <a:tcPr>
                    <a:lnL w="9360">
                      <a:solidFill>
                        <a:srgbClr val="0A333C"/>
                      </a:solidFill>
                    </a:lnL>
                    <a:lnR w="9360">
                      <a:solidFill>
                        <a:srgbClr val="0A333C"/>
                      </a:solidFill>
                    </a:lnR>
                    <a:lnT w="25200">
                      <a:solidFill>
                        <a:srgbClr val="00C3B1"/>
                      </a:solidFill>
                    </a:lnT>
                    <a:lnB w="9360">
                      <a:solidFill>
                        <a:srgbClr val="0A333C"/>
                      </a:solidFill>
                    </a:lnB>
                    <a:solidFill>
                      <a:srgbClr val="809298"/>
                    </a:solidFill>
                  </a:tcPr>
                </a:tc>
                <a:tc>
                  <a:txBody>
                    <a:bodyPr/>
                    <a:lstStyle/>
                    <a:p>
                      <a:pPr>
                        <a:lnSpc>
                          <a:spcPct val="100000"/>
                        </a:lnSpc>
                      </a:pPr>
                      <a:r>
                        <a:rPr lang="en-US" sz="1400" b="0" strike="noStrike" spc="-1">
                          <a:solidFill>
                            <a:srgbClr val="0C343D"/>
                          </a:solidFill>
                          <a:latin typeface="Arial"/>
                          <a:ea typeface="Arial"/>
                        </a:rPr>
                        <a:t>GG</a:t>
                      </a:r>
                      <a:endParaRPr lang="en-US" sz="1400" b="0" strike="noStrike" spc="-1">
                        <a:latin typeface="Arial"/>
                      </a:endParaRPr>
                    </a:p>
                  </a:txBody>
                  <a:tcPr>
                    <a:lnL w="9360">
                      <a:solidFill>
                        <a:srgbClr val="0A333C"/>
                      </a:solidFill>
                    </a:lnL>
                    <a:lnR w="9360">
                      <a:solidFill>
                        <a:srgbClr val="0A333C"/>
                      </a:solidFill>
                    </a:lnR>
                    <a:lnT w="25200">
                      <a:solidFill>
                        <a:srgbClr val="00C3B1"/>
                      </a:solidFill>
                    </a:lnT>
                    <a:lnB w="9360">
                      <a:solidFill>
                        <a:srgbClr val="0A333C"/>
                      </a:solidFill>
                    </a:lnB>
                    <a:solidFill>
                      <a:srgbClr val="809298"/>
                    </a:solidFill>
                  </a:tcPr>
                </a:tc>
                <a:tc>
                  <a:txBody>
                    <a:bodyPr/>
                    <a:lstStyle/>
                    <a:p>
                      <a:pPr>
                        <a:lnSpc>
                          <a:spcPct val="100000"/>
                        </a:lnSpc>
                      </a:pPr>
                      <a:r>
                        <a:rPr lang="en-US" sz="1400" b="0" strike="noStrike" spc="-1">
                          <a:solidFill>
                            <a:srgbClr val="0C343D"/>
                          </a:solidFill>
                          <a:latin typeface="Arial"/>
                          <a:ea typeface="Arial"/>
                        </a:rPr>
                        <a:t>GG</a:t>
                      </a:r>
                      <a:endParaRPr lang="en-US" sz="1400" b="0" strike="noStrike" spc="-1">
                        <a:latin typeface="Arial"/>
                      </a:endParaRPr>
                    </a:p>
                  </a:txBody>
                  <a:tcPr>
                    <a:lnL w="9360">
                      <a:solidFill>
                        <a:srgbClr val="0A333C"/>
                      </a:solidFill>
                    </a:lnL>
                    <a:lnR w="9360">
                      <a:solidFill>
                        <a:srgbClr val="0A333C"/>
                      </a:solidFill>
                    </a:lnR>
                    <a:lnT w="25200">
                      <a:solidFill>
                        <a:srgbClr val="00C3B1"/>
                      </a:solidFill>
                    </a:lnT>
                    <a:lnB w="9360">
                      <a:solidFill>
                        <a:srgbClr val="0A333C"/>
                      </a:solidFill>
                    </a:lnB>
                    <a:solidFill>
                      <a:srgbClr val="809298"/>
                    </a:solidFill>
                  </a:tcPr>
                </a:tc>
                <a:extLst>
                  <a:ext uri="{0D108BD9-81ED-4DB2-BD59-A6C34878D82A}">
                    <a16:rowId xmlns:a16="http://schemas.microsoft.com/office/drawing/2014/main" val="10001"/>
                  </a:ext>
                </a:extLst>
              </a:tr>
            </a:tbl>
          </a:graphicData>
        </a:graphic>
      </p:graphicFrame>
      <p:sp>
        <p:nvSpPr>
          <p:cNvPr id="283" name="CustomShape 3"/>
          <p:cNvSpPr/>
          <p:nvPr/>
        </p:nvSpPr>
        <p:spPr>
          <a:xfrm>
            <a:off x="6105960" y="353160"/>
            <a:ext cx="2226600" cy="2021760"/>
          </a:xfrm>
          <a:prstGeom prst="roundRect">
            <a:avLst>
              <a:gd name="adj" fmla="val 16667"/>
            </a:avLst>
          </a:prstGeom>
          <a:blipFill rotWithShape="0">
            <a:blip r:embed="rId2"/>
            <a:stretch>
              <a:fillRect/>
            </a:stretch>
          </a:blipFill>
          <a:ln>
            <a:noFill/>
          </a:ln>
          <a:effectLst>
            <a:outerShdw blurRad="76200" dist="38073" dir="7800819"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style>
          <a:lnRef idx="0">
            <a:scrgbClr r="0" g="0" b="0"/>
          </a:lnRef>
          <a:fillRef idx="0">
            <a:scrgbClr r="0" g="0" b="0"/>
          </a:fillRef>
          <a:effectRef idx="0">
            <a:scrgbClr r="0" g="0" b="0"/>
          </a:effectRef>
          <a:fontRef idx="minor"/>
        </p:style>
      </p:sp>
      <p:sp>
        <p:nvSpPr>
          <p:cNvPr id="284" name="CustomShape 4"/>
          <p:cNvSpPr/>
          <p:nvPr/>
        </p:nvSpPr>
        <p:spPr>
          <a:xfrm>
            <a:off x="637560" y="1183320"/>
            <a:ext cx="4701600" cy="2714566"/>
          </a:xfrm>
          <a:prstGeom prst="rect">
            <a:avLst/>
          </a:prstGeom>
          <a:solidFill>
            <a:srgbClr val="0C343D">
              <a:alpha val="57000"/>
            </a:srgbClr>
          </a:solidFill>
          <a:ln>
            <a:noFill/>
          </a:ln>
        </p:spPr>
        <p:style>
          <a:lnRef idx="0">
            <a:scrgbClr r="0" g="0" b="0"/>
          </a:lnRef>
          <a:fillRef idx="0">
            <a:scrgbClr r="0" g="0" b="0"/>
          </a:fillRef>
          <a:effectRef idx="0">
            <a:scrgbClr r="0" g="0" b="0"/>
          </a:effectRef>
          <a:fontRef idx="minor"/>
        </p:style>
        <p:txBody>
          <a:bodyPr lIns="234000" tIns="234000" rIns="234000" bIns="91440">
            <a:noAutofit/>
          </a:bodyPr>
          <a:lstStyle/>
          <a:p>
            <a:pPr marL="457200" indent="-303840">
              <a:lnSpc>
                <a:spcPct val="100000"/>
              </a:lnSpc>
              <a:tabLst>
                <a:tab pos="0" algn="l"/>
              </a:tabLst>
            </a:pPr>
            <a:r>
              <a:rPr lang="en-US" sz="1400" b="0" strike="noStrike" spc="-1" dirty="0">
                <a:solidFill>
                  <a:srgbClr val="F3F3F3"/>
                </a:solidFill>
                <a:latin typeface="Fira Sans Condensed Light"/>
                <a:ea typeface="Fira Sans Condensed Light"/>
              </a:rPr>
              <a:t>What is an </a:t>
            </a:r>
            <a:r>
              <a:rPr lang="en-US" sz="1400" spc="-1" dirty="0" err="1">
                <a:solidFill>
                  <a:srgbClr val="F3F3F3"/>
                </a:solidFill>
                <a:latin typeface="Fira Sans Condensed Light"/>
                <a:ea typeface="Fira Sans Condensed Light"/>
              </a:rPr>
              <a:t>RS</a:t>
            </a:r>
            <a:r>
              <a:rPr lang="en-US" sz="1400" b="0" strike="noStrike" spc="-1" dirty="0" err="1">
                <a:solidFill>
                  <a:srgbClr val="F3F3F3"/>
                </a:solidFill>
                <a:latin typeface="Fira Sans Condensed Light"/>
                <a:ea typeface="Fira Sans Condensed Light"/>
              </a:rPr>
              <a:t>numebr</a:t>
            </a:r>
            <a:r>
              <a:rPr lang="en-US" sz="1400" b="0" strike="noStrike" spc="-1" dirty="0">
                <a:solidFill>
                  <a:srgbClr val="F3F3F3"/>
                </a:solidFill>
                <a:latin typeface="Fira Sans Condensed Light"/>
                <a:ea typeface="Fira Sans Condensed Light"/>
              </a:rPr>
              <a:t>?</a:t>
            </a:r>
            <a:endParaRPr lang="en-US" sz="1400" b="0" strike="noStrike" spc="-1" dirty="0">
              <a:latin typeface="Arial"/>
            </a:endParaRPr>
          </a:p>
          <a:p>
            <a:pPr marL="457200" indent="-303840">
              <a:lnSpc>
                <a:spcPct val="100000"/>
              </a:lnSpc>
              <a:tabLst>
                <a:tab pos="0" algn="l"/>
              </a:tabLst>
            </a:pPr>
            <a:endParaRPr lang="en-US" sz="1400" b="0" strike="noStrike" spc="-1" dirty="0">
              <a:latin typeface="Arial"/>
            </a:endParaRPr>
          </a:p>
          <a:p>
            <a:pPr marL="457200" indent="-303840">
              <a:lnSpc>
                <a:spcPct val="100000"/>
              </a:lnSpc>
              <a:tabLst>
                <a:tab pos="0" algn="l"/>
              </a:tabLst>
            </a:pPr>
            <a:r>
              <a:rPr lang="en-US" sz="1400" b="0" strike="noStrike" spc="-1" dirty="0">
                <a:solidFill>
                  <a:srgbClr val="F3F3F3"/>
                </a:solidFill>
                <a:latin typeface="Fira Sans Condensed Light"/>
                <a:ea typeface="Fira Sans Condensed Light"/>
              </a:rPr>
              <a:t>It is a reference number to the gene we have that consists of two alleles (one from the father and the other from the mother).</a:t>
            </a:r>
          </a:p>
          <a:p>
            <a:pPr marL="457200" indent="-303840">
              <a:lnSpc>
                <a:spcPct val="100000"/>
              </a:lnSpc>
              <a:tabLst>
                <a:tab pos="0" algn="l"/>
              </a:tabLst>
            </a:pPr>
            <a:endParaRPr lang="en-US" sz="1400" spc="-1" dirty="0">
              <a:solidFill>
                <a:srgbClr val="F3F3F3"/>
              </a:solidFill>
              <a:latin typeface="Fira Sans Condensed Light"/>
              <a:ea typeface="Fira Sans Condensed Light"/>
            </a:endParaRPr>
          </a:p>
          <a:p>
            <a:pPr marL="457200" indent="-303840">
              <a:lnSpc>
                <a:spcPct val="100000"/>
              </a:lnSpc>
              <a:tabLst>
                <a:tab pos="0" algn="l"/>
              </a:tabLst>
            </a:pPr>
            <a:r>
              <a:rPr lang="en-US" sz="1400" b="0" i="0" dirty="0">
                <a:solidFill>
                  <a:srgbClr val="DCDDDE"/>
                </a:solidFill>
                <a:effectLst/>
                <a:latin typeface="Fira Sans Condensed Light" panose="020B0403050000020004" pitchFamily="34" charset="0"/>
              </a:rPr>
              <a:t>What is an Alleles ?</a:t>
            </a:r>
            <a:br>
              <a:rPr lang="en-US" sz="1400" b="0" i="0" dirty="0">
                <a:solidFill>
                  <a:srgbClr val="DCDDDE"/>
                </a:solidFill>
                <a:effectLst/>
                <a:latin typeface="Fira Sans Condensed Light" panose="020B0403050000020004" pitchFamily="34" charset="0"/>
              </a:rPr>
            </a:br>
            <a:r>
              <a:rPr lang="en-US" sz="1400" b="0" i="0" dirty="0">
                <a:solidFill>
                  <a:srgbClr val="DCDDDE"/>
                </a:solidFill>
                <a:effectLst/>
                <a:latin typeface="Fira Sans Condensed Light" panose="020B0403050000020004" pitchFamily="34" charset="0"/>
              </a:rPr>
              <a:t/>
            </a:r>
            <a:br>
              <a:rPr lang="en-US" sz="1400" b="0" i="0" dirty="0">
                <a:solidFill>
                  <a:srgbClr val="DCDDDE"/>
                </a:solidFill>
                <a:effectLst/>
                <a:latin typeface="Fira Sans Condensed Light" panose="020B0403050000020004" pitchFamily="34" charset="0"/>
              </a:rPr>
            </a:br>
            <a:r>
              <a:rPr lang="en-US" sz="1400" b="0" i="0" dirty="0">
                <a:solidFill>
                  <a:srgbClr val="DCDDDE"/>
                </a:solidFill>
                <a:effectLst/>
                <a:latin typeface="Fira Sans Condensed Light" panose="020B0403050000020004" pitchFamily="34" charset="0"/>
              </a:rPr>
              <a:t> It is a two characters represents the gene sequence repeats of characters one from father and another one from mother</a:t>
            </a:r>
            <a:r>
              <a:rPr lang="en-US" sz="1400" b="0" strike="noStrike" spc="-1" dirty="0">
                <a:solidFill>
                  <a:srgbClr val="F3F3F3"/>
                </a:solidFill>
                <a:latin typeface="Fira Sans Condensed Light"/>
                <a:ea typeface="Fira Sans Condensed Light"/>
              </a:rPr>
              <a:t/>
            </a:r>
            <a:br>
              <a:rPr lang="en-US" sz="1400" b="0" strike="noStrike" spc="-1" dirty="0">
                <a:solidFill>
                  <a:srgbClr val="F3F3F3"/>
                </a:solidFill>
                <a:latin typeface="Fira Sans Condensed Light"/>
                <a:ea typeface="Fira Sans Condensed Light"/>
              </a:rPr>
            </a:br>
            <a:r>
              <a:rPr lang="en-US" sz="1400" b="0" strike="noStrike" spc="-1" dirty="0">
                <a:solidFill>
                  <a:srgbClr val="F3F3F3"/>
                </a:solidFill>
                <a:latin typeface="Fira Sans Condensed Light"/>
                <a:ea typeface="Fira Sans Condensed Light"/>
              </a:rPr>
              <a:t/>
            </a:r>
            <a:br>
              <a:rPr lang="en-US" sz="1400" b="0" strike="noStrike" spc="-1" dirty="0">
                <a:solidFill>
                  <a:srgbClr val="F3F3F3"/>
                </a:solidFill>
                <a:latin typeface="Fira Sans Condensed Light"/>
                <a:ea typeface="Fira Sans Condensed Light"/>
              </a:rPr>
            </a:br>
            <a:endParaRPr lang="en-US" sz="1400" b="0" strike="noStrike" spc="-1" dirty="0">
              <a:solidFill>
                <a:srgbClr val="F3F3F3"/>
              </a:solidFill>
              <a:latin typeface="Fira Sans Condensed Light"/>
              <a:ea typeface="Fira Sans Condensed Light"/>
            </a:endParaRPr>
          </a:p>
          <a:p>
            <a:pPr marL="457200" indent="-303840">
              <a:lnSpc>
                <a:spcPct val="100000"/>
              </a:lnSpc>
              <a:tabLst>
                <a:tab pos="0" algn="l"/>
              </a:tabLst>
            </a:pPr>
            <a:endParaRPr lang="en-US" sz="1400" b="0" strike="noStrike" spc="-1" dirty="0">
              <a:latin typeface="Arial"/>
            </a:endParaRPr>
          </a:p>
        </p:txBody>
      </p:sp>
      <p:sp>
        <p:nvSpPr>
          <p:cNvPr id="285" name="CustomShape 5"/>
          <p:cNvSpPr/>
          <p:nvPr/>
        </p:nvSpPr>
        <p:spPr>
          <a:xfrm>
            <a:off x="431180" y="3898883"/>
            <a:ext cx="74628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57200" indent="-303840">
              <a:lnSpc>
                <a:spcPct val="100000"/>
              </a:lnSpc>
              <a:tabLst>
                <a:tab pos="0" algn="l"/>
              </a:tabLst>
            </a:pPr>
            <a:r>
              <a:rPr lang="en-US" sz="1800" b="0" strike="noStrike" spc="-1" dirty="0">
                <a:solidFill>
                  <a:srgbClr val="F3F3F3"/>
                </a:solidFill>
                <a:latin typeface="Fira Sans Condensed Light"/>
                <a:ea typeface="Fira Sans Condensed Light"/>
              </a:rPr>
              <a:t>EX: </a:t>
            </a:r>
            <a:endParaRPr lang="en-US" sz="1800" b="0" strike="noStrike" spc="-1" dirty="0">
              <a:latin typeface="Arial"/>
            </a:endParaRPr>
          </a:p>
        </p:txBody>
      </p:sp>
      <p:sp>
        <p:nvSpPr>
          <p:cNvPr id="7" name="TextBox 6">
            <a:extLst>
              <a:ext uri="{FF2B5EF4-FFF2-40B4-BE49-F238E27FC236}">
                <a16:creationId xmlns:a16="http://schemas.microsoft.com/office/drawing/2014/main" id="{265E8CA4-4D3A-46C4-80AE-E1A435049668}"/>
              </a:ext>
            </a:extLst>
          </p:cNvPr>
          <p:cNvSpPr txBox="1"/>
          <p:nvPr/>
        </p:nvSpPr>
        <p:spPr>
          <a:xfrm>
            <a:off x="74341" y="4622705"/>
            <a:ext cx="713678" cy="369332"/>
          </a:xfrm>
          <a:prstGeom prst="rect">
            <a:avLst/>
          </a:prstGeom>
          <a:noFill/>
        </p:spPr>
        <p:txBody>
          <a:bodyPr wrap="square" rtlCol="0">
            <a:spAutoFit/>
          </a:bodyPr>
          <a:lstStyle/>
          <a:p>
            <a:r>
              <a:rPr lang="en-US" dirty="0">
                <a:solidFill>
                  <a:schemeClr val="bg2"/>
                </a:solidFill>
              </a:rPr>
              <a:t>3</a:t>
            </a: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CustomShape 1"/>
          <p:cNvSpPr/>
          <p:nvPr/>
        </p:nvSpPr>
        <p:spPr>
          <a:xfrm>
            <a:off x="665280" y="395640"/>
            <a:ext cx="4092840" cy="6354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r>
              <a:rPr lang="en-US" sz="3200" b="1" strike="noStrike" spc="-1" dirty="0">
                <a:solidFill>
                  <a:srgbClr val="F3F3F3"/>
                </a:solidFill>
                <a:latin typeface="Rajdhani"/>
                <a:ea typeface="Fira Sans Condensed Light"/>
              </a:rPr>
              <a:t>Introduction</a:t>
            </a:r>
            <a:r>
              <a:rPr lang="en-US" sz="3200" b="1" strike="noStrike" spc="-1" dirty="0">
                <a:solidFill>
                  <a:srgbClr val="F3F3F3"/>
                </a:solidFill>
                <a:latin typeface="Fira Sans Condensed Light"/>
                <a:ea typeface="Fira Sans Condensed Light"/>
              </a:rPr>
              <a:t> </a:t>
            </a:r>
            <a:endParaRPr lang="en-US" sz="3200" b="0" strike="noStrike" spc="-1" dirty="0">
              <a:latin typeface="Arial"/>
            </a:endParaRPr>
          </a:p>
        </p:txBody>
      </p:sp>
      <p:sp>
        <p:nvSpPr>
          <p:cNvPr id="287" name="CustomShape 2"/>
          <p:cNvSpPr/>
          <p:nvPr/>
        </p:nvSpPr>
        <p:spPr>
          <a:xfrm>
            <a:off x="197280" y="1294920"/>
            <a:ext cx="4203360" cy="2124360"/>
          </a:xfrm>
          <a:prstGeom prst="rect">
            <a:avLst/>
          </a:prstGeom>
          <a:solidFill>
            <a:srgbClr val="0C343D">
              <a:alpha val="57000"/>
            </a:srgbClr>
          </a:solidFill>
          <a:ln>
            <a:noFill/>
          </a:ln>
        </p:spPr>
        <p:style>
          <a:lnRef idx="0">
            <a:scrgbClr r="0" g="0" b="0"/>
          </a:lnRef>
          <a:fillRef idx="0">
            <a:scrgbClr r="0" g="0" b="0"/>
          </a:fillRef>
          <a:effectRef idx="0">
            <a:scrgbClr r="0" g="0" b="0"/>
          </a:effectRef>
          <a:fontRef idx="minor"/>
        </p:style>
        <p:txBody>
          <a:bodyPr lIns="234000" tIns="234000" rIns="234000" bIns="91440">
            <a:noAutofit/>
          </a:bodyPr>
          <a:lstStyle/>
          <a:p>
            <a:pPr>
              <a:lnSpc>
                <a:spcPct val="100000"/>
              </a:lnSpc>
              <a:tabLst>
                <a:tab pos="0" algn="l"/>
              </a:tabLst>
            </a:pPr>
            <a:r>
              <a:rPr lang="en-US" sz="1400" b="0" strike="noStrike" spc="-1" dirty="0">
                <a:solidFill>
                  <a:srgbClr val="F3F3F3"/>
                </a:solidFill>
                <a:latin typeface="Fira Sans Condensed Light"/>
                <a:ea typeface="Fira Sans Condensed Light"/>
              </a:rPr>
              <a:t>Whole genome </a:t>
            </a:r>
            <a:endParaRPr lang="en-US" sz="1400" b="0" strike="noStrike" spc="-1" dirty="0">
              <a:latin typeface="Arial"/>
            </a:endParaRPr>
          </a:p>
          <a:p>
            <a:pPr>
              <a:lnSpc>
                <a:spcPct val="100000"/>
              </a:lnSpc>
              <a:tabLst>
                <a:tab pos="0" algn="l"/>
              </a:tabLst>
            </a:pPr>
            <a:r>
              <a:rPr lang="en-US" sz="1400" b="0" strike="noStrike" spc="-1" dirty="0">
                <a:solidFill>
                  <a:srgbClr val="F3F3F3"/>
                </a:solidFill>
                <a:latin typeface="Fira Sans Condensed Light"/>
                <a:ea typeface="Fira Sans Condensed Light"/>
              </a:rPr>
              <a:t>It is the whole DNA sequence that a human have in their system.</a:t>
            </a:r>
            <a:endParaRPr lang="en-US" sz="1400" b="0" strike="noStrike" spc="-1" dirty="0">
              <a:latin typeface="Arial"/>
            </a:endParaRPr>
          </a:p>
          <a:p>
            <a:pPr>
              <a:lnSpc>
                <a:spcPct val="100000"/>
              </a:lnSpc>
              <a:tabLst>
                <a:tab pos="0" algn="l"/>
              </a:tabLst>
            </a:pPr>
            <a:r>
              <a:rPr lang="en-US" sz="1400" b="0" strike="noStrike" spc="-1" dirty="0">
                <a:solidFill>
                  <a:srgbClr val="F3F3F3"/>
                </a:solidFill>
                <a:latin typeface="Fira Sans Condensed Light"/>
                <a:ea typeface="DejaVu Sans"/>
              </a:rPr>
              <a:t>Each number in the Table represents the repeats of nucleotide.</a:t>
            </a:r>
            <a:r>
              <a:rPr dirty="0"/>
              <a:t/>
            </a:r>
            <a:br>
              <a:rPr dirty="0"/>
            </a:br>
            <a:r>
              <a:rPr dirty="0"/>
              <a:t/>
            </a:r>
            <a:br>
              <a:rPr dirty="0"/>
            </a:br>
            <a:r>
              <a:rPr lang="en-US" sz="1400" b="0" strike="noStrike" spc="-1" dirty="0">
                <a:solidFill>
                  <a:srgbClr val="F3F3F3"/>
                </a:solidFill>
                <a:latin typeface="Fira Sans Condensed Light"/>
                <a:ea typeface="DejaVu Sans"/>
              </a:rPr>
              <a:t>Ex:</a:t>
            </a:r>
            <a:endParaRPr lang="en-US" sz="1400" b="0" strike="noStrike" spc="-1" dirty="0">
              <a:latin typeface="Arial"/>
            </a:endParaRPr>
          </a:p>
          <a:p>
            <a:pPr>
              <a:lnSpc>
                <a:spcPct val="100000"/>
              </a:lnSpc>
              <a:tabLst>
                <a:tab pos="0" algn="l"/>
              </a:tabLst>
            </a:pPr>
            <a:r>
              <a:rPr lang="en-US" sz="1400" b="0" strike="noStrike" spc="-1" dirty="0">
                <a:solidFill>
                  <a:srgbClr val="F3F3F3"/>
                </a:solidFill>
                <a:latin typeface="Fira Sans Condensed Light"/>
                <a:ea typeface="DejaVu Sans"/>
              </a:rPr>
              <a:t>ATCGATCGATCGATCGATCGATCGATCGATCGATCGATCG</a:t>
            </a:r>
            <a:r>
              <a:rPr dirty="0"/>
              <a:t/>
            </a:r>
            <a:br>
              <a:rPr dirty="0"/>
            </a:br>
            <a:endParaRPr lang="en-US" sz="1400" b="0" strike="noStrike" spc="-1" dirty="0">
              <a:latin typeface="Arial"/>
            </a:endParaRPr>
          </a:p>
          <a:p>
            <a:pPr>
              <a:lnSpc>
                <a:spcPct val="100000"/>
              </a:lnSpc>
              <a:tabLst>
                <a:tab pos="0" algn="l"/>
              </a:tabLst>
            </a:pPr>
            <a:r>
              <a:rPr dirty="0"/>
              <a:t/>
            </a:r>
            <a:br>
              <a:rPr dirty="0"/>
            </a:br>
            <a:endParaRPr lang="en-US" sz="1400" b="0" strike="noStrike" spc="-1" dirty="0">
              <a:latin typeface="Arial"/>
            </a:endParaRPr>
          </a:p>
          <a:p>
            <a:pPr>
              <a:lnSpc>
                <a:spcPct val="100000"/>
              </a:lnSpc>
              <a:tabLst>
                <a:tab pos="0" algn="l"/>
              </a:tabLst>
            </a:pPr>
            <a:r>
              <a:rPr dirty="0"/>
              <a:t/>
            </a:r>
            <a:br>
              <a:rPr dirty="0"/>
            </a:br>
            <a:endParaRPr lang="en-US" sz="1400" b="0" strike="noStrike" spc="-1" dirty="0">
              <a:latin typeface="Arial"/>
            </a:endParaRPr>
          </a:p>
          <a:p>
            <a:pPr>
              <a:lnSpc>
                <a:spcPct val="100000"/>
              </a:lnSpc>
              <a:tabLst>
                <a:tab pos="0" algn="l"/>
              </a:tabLst>
            </a:pPr>
            <a:r>
              <a:rPr dirty="0"/>
              <a:t/>
            </a:r>
            <a:br>
              <a:rPr dirty="0"/>
            </a:br>
            <a:endParaRPr lang="en-US" sz="1400" b="0" strike="noStrike" spc="-1" dirty="0">
              <a:latin typeface="Arial"/>
            </a:endParaRPr>
          </a:p>
          <a:p>
            <a:pPr>
              <a:lnSpc>
                <a:spcPct val="100000"/>
              </a:lnSpc>
              <a:tabLst>
                <a:tab pos="0" algn="l"/>
              </a:tabLst>
            </a:pPr>
            <a:r>
              <a:rPr dirty="0"/>
              <a:t/>
            </a:r>
            <a:br>
              <a:rPr dirty="0"/>
            </a:br>
            <a:endParaRPr lang="en-US" sz="1400" b="0" strike="noStrike" spc="-1" dirty="0">
              <a:latin typeface="Arial"/>
            </a:endParaRPr>
          </a:p>
          <a:p>
            <a:pPr>
              <a:lnSpc>
                <a:spcPct val="100000"/>
              </a:lnSpc>
              <a:tabLst>
                <a:tab pos="0" algn="l"/>
              </a:tabLst>
            </a:pPr>
            <a:r>
              <a:rPr dirty="0"/>
              <a:t/>
            </a:r>
            <a:br>
              <a:rPr dirty="0"/>
            </a:br>
            <a:endParaRPr lang="en-US" sz="1400" b="0" strike="noStrike" spc="-1" dirty="0">
              <a:latin typeface="Arial"/>
            </a:endParaRPr>
          </a:p>
          <a:p>
            <a:pPr>
              <a:lnSpc>
                <a:spcPct val="100000"/>
              </a:lnSpc>
              <a:tabLst>
                <a:tab pos="0" algn="l"/>
              </a:tabLst>
            </a:pPr>
            <a:r>
              <a:rPr dirty="0"/>
              <a:t/>
            </a:r>
            <a:br>
              <a:rPr dirty="0"/>
            </a:br>
            <a:endParaRPr lang="en-US" sz="1400" b="0" strike="noStrike" spc="-1" dirty="0">
              <a:latin typeface="Arial"/>
            </a:endParaRPr>
          </a:p>
          <a:p>
            <a:pPr>
              <a:lnSpc>
                <a:spcPct val="100000"/>
              </a:lnSpc>
              <a:tabLst>
                <a:tab pos="0" algn="l"/>
              </a:tabLst>
            </a:pPr>
            <a:r>
              <a:rPr dirty="0"/>
              <a:t/>
            </a:r>
            <a:br>
              <a:rPr dirty="0"/>
            </a:br>
            <a:endParaRPr lang="en-US" sz="1400" b="0" strike="noStrike" spc="-1" dirty="0">
              <a:latin typeface="Arial"/>
            </a:endParaRPr>
          </a:p>
          <a:p>
            <a:pPr>
              <a:lnSpc>
                <a:spcPct val="100000"/>
              </a:lnSpc>
              <a:tabLst>
                <a:tab pos="0" algn="l"/>
              </a:tabLst>
            </a:pPr>
            <a:r>
              <a:rPr dirty="0"/>
              <a:t/>
            </a:r>
            <a:br>
              <a:rPr dirty="0"/>
            </a:br>
            <a:endParaRPr lang="en-US" sz="1400" b="0" strike="noStrike" spc="-1" dirty="0">
              <a:latin typeface="Arial"/>
            </a:endParaRPr>
          </a:p>
          <a:p>
            <a:pPr>
              <a:lnSpc>
                <a:spcPct val="100000"/>
              </a:lnSpc>
              <a:tabLst>
                <a:tab pos="0" algn="l"/>
              </a:tabLst>
            </a:pPr>
            <a:r>
              <a:rPr dirty="0"/>
              <a:t/>
            </a:r>
            <a:br>
              <a:rPr dirty="0"/>
            </a:br>
            <a:endParaRPr lang="en-US" sz="1400" b="0" strike="noStrike" spc="-1" dirty="0">
              <a:latin typeface="Arial"/>
            </a:endParaRPr>
          </a:p>
          <a:p>
            <a:pPr>
              <a:lnSpc>
                <a:spcPct val="100000"/>
              </a:lnSpc>
              <a:tabLst>
                <a:tab pos="0" algn="l"/>
              </a:tabLst>
            </a:pPr>
            <a:endParaRPr lang="en-US" sz="1400" b="0" strike="noStrike" spc="-1" dirty="0">
              <a:latin typeface="Arial"/>
            </a:endParaRPr>
          </a:p>
          <a:p>
            <a:pPr>
              <a:lnSpc>
                <a:spcPct val="100000"/>
              </a:lnSpc>
              <a:tabLst>
                <a:tab pos="0" algn="l"/>
              </a:tabLst>
            </a:pPr>
            <a:endParaRPr lang="en-US" sz="1400" b="0" strike="noStrike" spc="-1" dirty="0">
              <a:latin typeface="Arial"/>
            </a:endParaRPr>
          </a:p>
        </p:txBody>
      </p:sp>
      <p:pic>
        <p:nvPicPr>
          <p:cNvPr id="288" name="Picture 2"/>
          <p:cNvPicPr/>
          <p:nvPr/>
        </p:nvPicPr>
        <p:blipFill>
          <a:blip r:embed="rId2"/>
          <a:stretch/>
        </p:blipFill>
        <p:spPr>
          <a:xfrm>
            <a:off x="4502160" y="613440"/>
            <a:ext cx="4580640" cy="4133880"/>
          </a:xfrm>
          <a:prstGeom prst="rect">
            <a:avLst/>
          </a:prstGeom>
          <a:ln>
            <a:noFill/>
          </a:ln>
          <a:effectLst>
            <a:softEdge rad="112500"/>
          </a:effectLst>
        </p:spPr>
      </p:pic>
      <p:sp>
        <p:nvSpPr>
          <p:cNvPr id="5" name="TextBox 4">
            <a:extLst>
              <a:ext uri="{FF2B5EF4-FFF2-40B4-BE49-F238E27FC236}">
                <a16:creationId xmlns:a16="http://schemas.microsoft.com/office/drawing/2014/main" id="{30DE890A-16B8-45EB-AF04-158ACFFC553E}"/>
              </a:ext>
            </a:extLst>
          </p:cNvPr>
          <p:cNvSpPr txBox="1"/>
          <p:nvPr/>
        </p:nvSpPr>
        <p:spPr>
          <a:xfrm>
            <a:off x="74341" y="4622705"/>
            <a:ext cx="713678" cy="369332"/>
          </a:xfrm>
          <a:prstGeom prst="rect">
            <a:avLst/>
          </a:prstGeom>
          <a:noFill/>
        </p:spPr>
        <p:txBody>
          <a:bodyPr wrap="square" rtlCol="0">
            <a:spAutoFit/>
          </a:bodyPr>
          <a:lstStyle/>
          <a:p>
            <a:r>
              <a:rPr lang="en-US" dirty="0">
                <a:solidFill>
                  <a:schemeClr val="bg2"/>
                </a:solidFill>
              </a:rPr>
              <a:t>4</a:t>
            </a: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89" name="CustomShape 1"/>
          <p:cNvSpPr/>
          <p:nvPr/>
        </p:nvSpPr>
        <p:spPr>
          <a:xfrm>
            <a:off x="637560" y="403920"/>
            <a:ext cx="4092840" cy="6354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r>
              <a:rPr lang="en-US" sz="3200" b="1" strike="noStrike" spc="-1">
                <a:solidFill>
                  <a:srgbClr val="F3F3F3"/>
                </a:solidFill>
                <a:latin typeface="Rajdhani"/>
                <a:ea typeface="Fira Sans Condensed Light"/>
              </a:rPr>
              <a:t>Problem Statement</a:t>
            </a:r>
            <a:endParaRPr lang="en-US" sz="3200" b="0" strike="noStrike" spc="-1">
              <a:latin typeface="Arial"/>
            </a:endParaRPr>
          </a:p>
        </p:txBody>
      </p:sp>
      <p:pic>
        <p:nvPicPr>
          <p:cNvPr id="290" name="Picture 3"/>
          <p:cNvPicPr/>
          <p:nvPr/>
        </p:nvPicPr>
        <p:blipFill>
          <a:blip r:embed="rId3">
            <a:lum bright="70000" contrast="-70000"/>
          </a:blip>
          <a:stretch/>
        </p:blipFill>
        <p:spPr>
          <a:xfrm>
            <a:off x="5902200" y="271800"/>
            <a:ext cx="2439000" cy="2439000"/>
          </a:xfrm>
          <a:prstGeom prst="rect">
            <a:avLst/>
          </a:prstGeom>
          <a:ln>
            <a:noFill/>
          </a:ln>
        </p:spPr>
      </p:pic>
      <p:sp>
        <p:nvSpPr>
          <p:cNvPr id="291" name="CustomShape 2"/>
          <p:cNvSpPr/>
          <p:nvPr/>
        </p:nvSpPr>
        <p:spPr>
          <a:xfrm>
            <a:off x="637560" y="1269000"/>
            <a:ext cx="4564080" cy="3205800"/>
          </a:xfrm>
          <a:prstGeom prst="rect">
            <a:avLst/>
          </a:prstGeom>
          <a:solidFill>
            <a:srgbClr val="0C343D">
              <a:alpha val="57000"/>
            </a:srgbClr>
          </a:solidFill>
          <a:ln>
            <a:noFill/>
          </a:ln>
        </p:spPr>
        <p:style>
          <a:lnRef idx="0">
            <a:scrgbClr r="0" g="0" b="0"/>
          </a:lnRef>
          <a:fillRef idx="0">
            <a:scrgbClr r="0" g="0" b="0"/>
          </a:fillRef>
          <a:effectRef idx="0">
            <a:scrgbClr r="0" g="0" b="0"/>
          </a:effectRef>
          <a:fontRef idx="minor"/>
        </p:style>
        <p:txBody>
          <a:bodyPr lIns="234000" tIns="234000" rIns="234000" bIns="91440">
            <a:noAutofit/>
          </a:bodyPr>
          <a:lstStyle/>
          <a:p>
            <a:pPr marL="457200" indent="-303840">
              <a:lnSpc>
                <a:spcPct val="100000"/>
              </a:lnSpc>
              <a:buClr>
                <a:srgbClr val="F3F3F3"/>
              </a:buClr>
              <a:buFont typeface="Arial"/>
              <a:buChar char="•"/>
            </a:pPr>
            <a:r>
              <a:rPr lang="en-US" sz="1400" b="0" strike="noStrike" spc="-1">
                <a:solidFill>
                  <a:srgbClr val="F3F3F3"/>
                </a:solidFill>
                <a:latin typeface="Fira Sans Condensed Light"/>
                <a:ea typeface="Fira Sans Condensed Light"/>
              </a:rPr>
              <a:t>Some parents suffer from the process of paternity testing when they are being sued for child custody.</a:t>
            </a:r>
            <a:r>
              <a:t/>
            </a:r>
            <a:br/>
            <a:r>
              <a:rPr lang="en-US" sz="1400" b="0" strike="noStrike" spc="-1">
                <a:solidFill>
                  <a:srgbClr val="F3F3F3"/>
                </a:solidFill>
                <a:latin typeface="Arial"/>
              </a:rPr>
              <a:t> </a:t>
            </a:r>
            <a:endParaRPr lang="en-US" sz="1400" b="0" strike="noStrike" spc="-1">
              <a:latin typeface="Arial"/>
            </a:endParaRPr>
          </a:p>
          <a:p>
            <a:pPr marL="457200" indent="-303840">
              <a:lnSpc>
                <a:spcPct val="100000"/>
              </a:lnSpc>
              <a:buClr>
                <a:srgbClr val="F3F3F3"/>
              </a:buClr>
              <a:buFont typeface="Arial"/>
              <a:buChar char="•"/>
            </a:pPr>
            <a:r>
              <a:rPr lang="en-US" sz="1400" b="0" strike="noStrike" spc="-1">
                <a:solidFill>
                  <a:srgbClr val="F3F3F3"/>
                </a:solidFill>
                <a:latin typeface="Fira Sans Condensed Light"/>
                <a:ea typeface="Fira Sans Condensed Light"/>
              </a:rPr>
              <a:t>A lot of time when a crime happens, some DNA would be left at the crime scene and would take some time to be processed and eventually lead us to the one who committed that crime.</a:t>
            </a:r>
            <a:r>
              <a:t/>
            </a:r>
            <a:br/>
            <a:r>
              <a:rPr lang="en-US" sz="1400" b="0" strike="noStrike" spc="-1">
                <a:solidFill>
                  <a:srgbClr val="F3F3F3"/>
                </a:solidFill>
                <a:latin typeface="Arial"/>
              </a:rPr>
              <a:t> </a:t>
            </a:r>
            <a:endParaRPr lang="en-US" sz="1400" b="0" strike="noStrike" spc="-1">
              <a:latin typeface="Arial"/>
            </a:endParaRPr>
          </a:p>
          <a:p>
            <a:pPr marL="457200" indent="-303840">
              <a:lnSpc>
                <a:spcPct val="100000"/>
              </a:lnSpc>
              <a:buClr>
                <a:srgbClr val="F3F3F3"/>
              </a:buClr>
              <a:buFont typeface="Arial"/>
              <a:buChar char="•"/>
            </a:pPr>
            <a:r>
              <a:rPr lang="en-US" sz="1400" b="0" strike="noStrike" spc="-1">
                <a:solidFill>
                  <a:srgbClr val="F3F3F3"/>
                </a:solidFill>
                <a:latin typeface="Fira Sans Condensed Light"/>
                <a:ea typeface="Fira Sans Condensed Light"/>
              </a:rPr>
              <a:t>Why can’t we have a system that could potentially prove this in less time and be accessible to everyone.</a:t>
            </a:r>
            <a:endParaRPr lang="en-US" sz="1400" b="0" strike="noStrike" spc="-1">
              <a:latin typeface="Arial"/>
            </a:endParaRPr>
          </a:p>
          <a:p>
            <a:pPr>
              <a:lnSpc>
                <a:spcPct val="100000"/>
              </a:lnSpc>
              <a:tabLst>
                <a:tab pos="0" algn="l"/>
              </a:tabLst>
            </a:pPr>
            <a:endParaRPr lang="en-US" sz="1400" b="0" strike="noStrike" spc="-1">
              <a:latin typeface="Arial"/>
            </a:endParaRPr>
          </a:p>
        </p:txBody>
      </p:sp>
      <p:sp>
        <p:nvSpPr>
          <p:cNvPr id="5" name="TextBox 4">
            <a:extLst>
              <a:ext uri="{FF2B5EF4-FFF2-40B4-BE49-F238E27FC236}">
                <a16:creationId xmlns:a16="http://schemas.microsoft.com/office/drawing/2014/main" id="{86DBE0AD-E332-45C2-B0C9-5E8BC4F1CB73}"/>
              </a:ext>
            </a:extLst>
          </p:cNvPr>
          <p:cNvSpPr txBox="1"/>
          <p:nvPr/>
        </p:nvSpPr>
        <p:spPr>
          <a:xfrm>
            <a:off x="74341" y="4622705"/>
            <a:ext cx="713678" cy="369332"/>
          </a:xfrm>
          <a:prstGeom prst="rect">
            <a:avLst/>
          </a:prstGeom>
          <a:noFill/>
        </p:spPr>
        <p:txBody>
          <a:bodyPr wrap="square" rtlCol="0">
            <a:spAutoFit/>
          </a:bodyPr>
          <a:lstStyle/>
          <a:p>
            <a:r>
              <a:rPr lang="en-US" dirty="0">
                <a:solidFill>
                  <a:schemeClr val="bg2"/>
                </a:solidFill>
              </a:rPr>
              <a:t>5</a:t>
            </a: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CustomShape 1"/>
          <p:cNvSpPr/>
          <p:nvPr/>
        </p:nvSpPr>
        <p:spPr>
          <a:xfrm>
            <a:off x="637560" y="331920"/>
            <a:ext cx="4092840" cy="6354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r>
              <a:rPr lang="en-US" sz="3200" b="1" strike="noStrike" spc="-1">
                <a:solidFill>
                  <a:srgbClr val="F3F3F3"/>
                </a:solidFill>
                <a:latin typeface="Rajdhani"/>
                <a:ea typeface="Fira Sans Condensed Light"/>
              </a:rPr>
              <a:t>Our Objectives</a:t>
            </a:r>
            <a:endParaRPr lang="en-US" sz="3200" b="0" strike="noStrike" spc="-1">
              <a:latin typeface="Arial"/>
            </a:endParaRPr>
          </a:p>
        </p:txBody>
      </p:sp>
      <p:sp>
        <p:nvSpPr>
          <p:cNvPr id="293" name="CustomShape 2"/>
          <p:cNvSpPr/>
          <p:nvPr/>
        </p:nvSpPr>
        <p:spPr>
          <a:xfrm>
            <a:off x="637560" y="1161360"/>
            <a:ext cx="7663680" cy="3136320"/>
          </a:xfrm>
          <a:prstGeom prst="rect">
            <a:avLst/>
          </a:prstGeom>
          <a:solidFill>
            <a:srgbClr val="0C343D">
              <a:alpha val="57000"/>
            </a:srgbClr>
          </a:solidFill>
          <a:ln>
            <a:noFill/>
          </a:ln>
        </p:spPr>
        <p:style>
          <a:lnRef idx="0">
            <a:scrgbClr r="0" g="0" b="0"/>
          </a:lnRef>
          <a:fillRef idx="0">
            <a:scrgbClr r="0" g="0" b="0"/>
          </a:fillRef>
          <a:effectRef idx="0">
            <a:scrgbClr r="0" g="0" b="0"/>
          </a:effectRef>
          <a:fontRef idx="minor"/>
        </p:style>
        <p:txBody>
          <a:bodyPr lIns="234000" tIns="234000" rIns="234000" bIns="91440">
            <a:noAutofit/>
          </a:bodyPr>
          <a:lstStyle/>
          <a:p>
            <a:pPr marL="457200" indent="-456120">
              <a:lnSpc>
                <a:spcPct val="100000"/>
              </a:lnSpc>
              <a:buClr>
                <a:srgbClr val="F3F3F3"/>
              </a:buClr>
              <a:buFont typeface="Arial"/>
              <a:buAutoNum type="arabicPeriod"/>
            </a:pPr>
            <a:r>
              <a:rPr lang="en-US" sz="1400" b="0" strike="noStrike" spc="-1" dirty="0">
                <a:solidFill>
                  <a:srgbClr val="F3F3F3"/>
                </a:solidFill>
                <a:latin typeface="Fira Sans Condensed Light"/>
                <a:ea typeface="Fira Sans Condensed Light"/>
              </a:rPr>
              <a:t>Make an automated system to accurately prove parentage of someone by their </a:t>
            </a:r>
            <a:r>
              <a:rPr lang="en-US" sz="1400" b="0" strike="noStrike" spc="-1" dirty="0" err="1">
                <a:solidFill>
                  <a:srgbClr val="F3F3F3"/>
                </a:solidFill>
                <a:latin typeface="Fira Sans Condensed Light"/>
                <a:ea typeface="Fira Sans Condensed Light"/>
              </a:rPr>
              <a:t>Rs</a:t>
            </a:r>
            <a:r>
              <a:rPr lang="en-US" sz="1400" b="0" strike="noStrike" spc="-1" dirty="0">
                <a:solidFill>
                  <a:srgbClr val="F3F3F3"/>
                </a:solidFill>
                <a:latin typeface="Fira Sans Condensed Light"/>
                <a:ea typeface="Fira Sans Condensed Light"/>
              </a:rPr>
              <a:t> numbers and their genotypes.</a:t>
            </a:r>
            <a:r>
              <a:rPr dirty="0"/>
              <a:t/>
            </a:r>
            <a:br>
              <a:rPr dirty="0"/>
            </a:br>
            <a:r>
              <a:rPr lang="en-US" sz="1400" b="0" strike="noStrike" spc="-1" dirty="0">
                <a:solidFill>
                  <a:srgbClr val="F3F3F3"/>
                </a:solidFill>
                <a:latin typeface="Fira Sans Condensed Light"/>
              </a:rPr>
              <a:t> </a:t>
            </a:r>
            <a:endParaRPr lang="en-US" sz="1400" b="0" strike="noStrike" spc="-1" dirty="0">
              <a:latin typeface="Arial"/>
            </a:endParaRPr>
          </a:p>
          <a:p>
            <a:pPr marL="457200" indent="-456120">
              <a:lnSpc>
                <a:spcPct val="100000"/>
              </a:lnSpc>
              <a:buClr>
                <a:srgbClr val="F3F3F3"/>
              </a:buClr>
              <a:buFont typeface="Arial"/>
              <a:buAutoNum type="arabicPeriod"/>
            </a:pPr>
            <a:r>
              <a:rPr lang="en-US" sz="1400" b="0" strike="noStrike" spc="-1" dirty="0">
                <a:solidFill>
                  <a:srgbClr val="F3F3F3"/>
                </a:solidFill>
                <a:latin typeface="Fira Sans Condensed Light"/>
                <a:ea typeface="Fira Sans Condensed Light"/>
              </a:rPr>
              <a:t>Add another part to enter the user’s whole genome .</a:t>
            </a:r>
            <a:r>
              <a:rPr dirty="0"/>
              <a:t/>
            </a:r>
            <a:br>
              <a:rPr dirty="0"/>
            </a:br>
            <a:r>
              <a:rPr lang="en-US" sz="1400" b="0" strike="noStrike" spc="-1" dirty="0">
                <a:solidFill>
                  <a:srgbClr val="F3F3F3"/>
                </a:solidFill>
                <a:latin typeface="Fira Sans Condensed Light"/>
              </a:rPr>
              <a:t> </a:t>
            </a:r>
            <a:endParaRPr lang="en-US" sz="1400" b="0" strike="noStrike" spc="-1" dirty="0">
              <a:latin typeface="Arial"/>
            </a:endParaRPr>
          </a:p>
          <a:p>
            <a:pPr marL="457200" indent="-456120">
              <a:lnSpc>
                <a:spcPct val="100000"/>
              </a:lnSpc>
              <a:buClr>
                <a:srgbClr val="F3F3F3"/>
              </a:buClr>
              <a:buFont typeface="Arial"/>
              <a:buAutoNum type="arabicPeriod"/>
            </a:pPr>
            <a:r>
              <a:rPr lang="en-US" sz="1400" spc="-1" dirty="0" smtClean="0">
                <a:solidFill>
                  <a:srgbClr val="F3F3F3"/>
                </a:solidFill>
                <a:latin typeface="Fira Sans Condensed Light"/>
              </a:rPr>
              <a:t>Enhance and implement the mobile application and web application</a:t>
            </a:r>
            <a:r>
              <a:rPr dirty="0"/>
              <a:t/>
            </a:r>
            <a:br>
              <a:rPr dirty="0"/>
            </a:br>
            <a:r>
              <a:rPr lang="en-US" sz="1400" b="0" strike="noStrike" spc="-1" dirty="0">
                <a:solidFill>
                  <a:srgbClr val="F3F3F3"/>
                </a:solidFill>
                <a:latin typeface="Fira Sans Condensed Light"/>
              </a:rPr>
              <a:t> </a:t>
            </a:r>
            <a:endParaRPr lang="en-US" sz="1400" b="0" strike="noStrike" spc="-1" dirty="0">
              <a:latin typeface="Arial"/>
            </a:endParaRPr>
          </a:p>
          <a:p>
            <a:pPr marL="457200" indent="-456120">
              <a:lnSpc>
                <a:spcPct val="100000"/>
              </a:lnSpc>
              <a:buClr>
                <a:srgbClr val="F3F3F3"/>
              </a:buClr>
              <a:buFont typeface="Arial"/>
              <a:buAutoNum type="arabicPeriod"/>
            </a:pPr>
            <a:r>
              <a:rPr lang="en-US" sz="1400" b="0" strike="noStrike" spc="-1" dirty="0">
                <a:solidFill>
                  <a:srgbClr val="F3F3F3"/>
                </a:solidFill>
                <a:latin typeface="Fira Sans Condensed Light"/>
                <a:ea typeface="Fira Sans Condensed Light"/>
              </a:rPr>
              <a:t>We aim to implement our system in two parts: GUI system used by Government Clients and Mobile application used by users. </a:t>
            </a:r>
            <a:r>
              <a:rPr dirty="0"/>
              <a:t/>
            </a:r>
            <a:br>
              <a:rPr dirty="0"/>
            </a:br>
            <a:r>
              <a:rPr lang="en-US" sz="1400" b="0" strike="noStrike" spc="-1" dirty="0">
                <a:solidFill>
                  <a:srgbClr val="F3F3F3"/>
                </a:solidFill>
                <a:latin typeface="Fira Sans Condensed Light"/>
              </a:rPr>
              <a:t> </a:t>
            </a:r>
            <a:endParaRPr lang="en-US" sz="1400" b="0" strike="noStrike" spc="-1" dirty="0">
              <a:latin typeface="Arial"/>
            </a:endParaRPr>
          </a:p>
          <a:p>
            <a:pPr marL="457200" indent="-456120">
              <a:lnSpc>
                <a:spcPct val="100000"/>
              </a:lnSpc>
              <a:buClr>
                <a:srgbClr val="F3F3F3"/>
              </a:buClr>
              <a:buFont typeface="Arial"/>
              <a:buAutoNum type="arabicPeriod"/>
            </a:pPr>
            <a:r>
              <a:rPr lang="en-US" sz="1400" b="0" strike="noStrike" spc="-1" dirty="0">
                <a:solidFill>
                  <a:srgbClr val="F3F3F3"/>
                </a:solidFill>
                <a:latin typeface="Fira Sans Condensed Light"/>
                <a:ea typeface="Fira Sans Condensed Light"/>
              </a:rPr>
              <a:t>We aim that the user can see which alleles contributed to being wrong that led to prove wrong parentage.</a:t>
            </a:r>
            <a:endParaRPr lang="en-US" sz="1400" b="0" strike="noStrike" spc="-1" dirty="0">
              <a:latin typeface="Arial"/>
            </a:endParaRPr>
          </a:p>
          <a:p>
            <a:pPr marL="720">
              <a:lnSpc>
                <a:spcPct val="100000"/>
              </a:lnSpc>
            </a:pPr>
            <a:endParaRPr lang="en-US" sz="1400" b="0" strike="noStrike" spc="-1" dirty="0">
              <a:latin typeface="Arial"/>
            </a:endParaRPr>
          </a:p>
          <a:p>
            <a:pPr>
              <a:lnSpc>
                <a:spcPct val="100000"/>
              </a:lnSpc>
              <a:tabLst>
                <a:tab pos="0" algn="l"/>
              </a:tabLst>
            </a:pPr>
            <a:endParaRPr lang="en-US" sz="1400" b="0" strike="noStrike" spc="-1" dirty="0">
              <a:latin typeface="Arial"/>
            </a:endParaRPr>
          </a:p>
        </p:txBody>
      </p:sp>
      <p:sp>
        <p:nvSpPr>
          <p:cNvPr id="4" name="TextBox 3">
            <a:extLst>
              <a:ext uri="{FF2B5EF4-FFF2-40B4-BE49-F238E27FC236}">
                <a16:creationId xmlns:a16="http://schemas.microsoft.com/office/drawing/2014/main" id="{E953D644-F65D-45AC-BE47-3C693270ABF1}"/>
              </a:ext>
            </a:extLst>
          </p:cNvPr>
          <p:cNvSpPr txBox="1"/>
          <p:nvPr/>
        </p:nvSpPr>
        <p:spPr>
          <a:xfrm>
            <a:off x="74341" y="4622705"/>
            <a:ext cx="713678" cy="369332"/>
          </a:xfrm>
          <a:prstGeom prst="rect">
            <a:avLst/>
          </a:prstGeom>
          <a:noFill/>
        </p:spPr>
        <p:txBody>
          <a:bodyPr wrap="square" rtlCol="0">
            <a:spAutoFit/>
          </a:bodyPr>
          <a:lstStyle/>
          <a:p>
            <a:r>
              <a:rPr lang="en-US" dirty="0">
                <a:solidFill>
                  <a:schemeClr val="bg2"/>
                </a:solidFill>
              </a:rPr>
              <a:t>6</a:t>
            </a: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CustomShape 1"/>
          <p:cNvSpPr/>
          <p:nvPr/>
        </p:nvSpPr>
        <p:spPr>
          <a:xfrm>
            <a:off x="169560" y="171360"/>
            <a:ext cx="4859640" cy="6354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r>
              <a:rPr lang="en-US" sz="3200" b="1" strike="noStrike" spc="-1">
                <a:solidFill>
                  <a:srgbClr val="F3F3F3"/>
                </a:solidFill>
                <a:latin typeface="Rajdhani"/>
                <a:ea typeface="Fira Sans Condensed Light"/>
              </a:rPr>
              <a:t>System overview</a:t>
            </a:r>
            <a:endParaRPr lang="en-US" sz="3200" b="0" strike="noStrike" spc="-1">
              <a:latin typeface="Arial"/>
            </a:endParaRPr>
          </a:p>
        </p:txBody>
      </p:sp>
      <p:pic>
        <p:nvPicPr>
          <p:cNvPr id="295" name="Picture 1"/>
          <p:cNvPicPr/>
          <p:nvPr/>
        </p:nvPicPr>
        <p:blipFill>
          <a:blip r:embed="rId2"/>
          <a:stretch/>
        </p:blipFill>
        <p:spPr>
          <a:xfrm>
            <a:off x="431180" y="806760"/>
            <a:ext cx="8003520" cy="3861720"/>
          </a:xfrm>
          <a:prstGeom prst="rect">
            <a:avLst/>
          </a:prstGeom>
          <a:ln>
            <a:noFill/>
          </a:ln>
        </p:spPr>
      </p:pic>
      <p:sp>
        <p:nvSpPr>
          <p:cNvPr id="4" name="TextBox 3">
            <a:extLst>
              <a:ext uri="{FF2B5EF4-FFF2-40B4-BE49-F238E27FC236}">
                <a16:creationId xmlns:a16="http://schemas.microsoft.com/office/drawing/2014/main" id="{EF233204-9F11-465B-8D86-C884EFC45536}"/>
              </a:ext>
            </a:extLst>
          </p:cNvPr>
          <p:cNvSpPr txBox="1"/>
          <p:nvPr/>
        </p:nvSpPr>
        <p:spPr>
          <a:xfrm>
            <a:off x="74341" y="4622705"/>
            <a:ext cx="713678" cy="369332"/>
          </a:xfrm>
          <a:prstGeom prst="rect">
            <a:avLst/>
          </a:prstGeom>
          <a:noFill/>
        </p:spPr>
        <p:txBody>
          <a:bodyPr wrap="square" rtlCol="0">
            <a:spAutoFit/>
          </a:bodyPr>
          <a:lstStyle/>
          <a:p>
            <a:r>
              <a:rPr lang="en-US" dirty="0">
                <a:solidFill>
                  <a:schemeClr val="bg2"/>
                </a:solidFill>
              </a:rPr>
              <a:t>7</a:t>
            </a:r>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608</TotalTime>
  <Words>610</Words>
  <Application>Microsoft Office PowerPoint</Application>
  <PresentationFormat>On-screen Show (16:9)</PresentationFormat>
  <Paragraphs>142</Paragraphs>
  <Slides>22</Slides>
  <Notes>0</Notes>
  <HiddenSlides>0</HiddenSlides>
  <MMClips>0</MMClips>
  <ScaleCrop>false</ScaleCrop>
  <HeadingPairs>
    <vt:vector size="6" baseType="variant">
      <vt:variant>
        <vt:lpstr>Fonts Used</vt:lpstr>
      </vt:variant>
      <vt:variant>
        <vt:i4>9</vt:i4>
      </vt:variant>
      <vt:variant>
        <vt:lpstr>Theme</vt:lpstr>
      </vt:variant>
      <vt:variant>
        <vt:i4>7</vt:i4>
      </vt:variant>
      <vt:variant>
        <vt:lpstr>Slide Titles</vt:lpstr>
      </vt:variant>
      <vt:variant>
        <vt:i4>22</vt:i4>
      </vt:variant>
    </vt:vector>
  </HeadingPairs>
  <TitlesOfParts>
    <vt:vector size="38" baseType="lpstr">
      <vt:lpstr>Advent Pro Light</vt:lpstr>
      <vt:lpstr>Anton</vt:lpstr>
      <vt:lpstr>Arial</vt:lpstr>
      <vt:lpstr>Calibri</vt:lpstr>
      <vt:lpstr>DejaVu Sans</vt:lpstr>
      <vt:lpstr>Fira Sans Condensed Light</vt:lpstr>
      <vt:lpstr>Rajdhani</vt:lpstr>
      <vt:lpstr>Symbol</vt:lpstr>
      <vt:lpstr>Wingdings</vt:lpstr>
      <vt:lpstr>Office Theme</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Paternity testing using genetics</dc:title>
  <dc:subject/>
  <dc:creator/>
  <dc:description/>
  <cp:lastModifiedBy>Mohamed Moataz</cp:lastModifiedBy>
  <cp:revision>34</cp:revision>
  <dcterms:modified xsi:type="dcterms:W3CDTF">2022-03-09T22:52:36Z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On-screen Show (16:9)</vt:lpwstr>
  </property>
  <property fmtid="{D5CDD505-2E9C-101B-9397-08002B2CF9AE}" pid="9" name="ScaleCrop">
    <vt:bool>false</vt:bool>
  </property>
  <property fmtid="{D5CDD505-2E9C-101B-9397-08002B2CF9AE}" pid="10" name="ShareDoc">
    <vt:bool>false</vt:bool>
  </property>
  <property fmtid="{D5CDD505-2E9C-101B-9397-08002B2CF9AE}" pid="11" name="Slides">
    <vt:i4>22</vt:i4>
  </property>
</Properties>
</file>